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372" r:id="rId7"/>
    <p:sldId id="336" r:id="rId8"/>
    <p:sldId id="262" r:id="rId9"/>
    <p:sldId id="337" r:id="rId10"/>
    <p:sldId id="263" r:id="rId11"/>
    <p:sldId id="339" r:id="rId12"/>
    <p:sldId id="264" r:id="rId13"/>
    <p:sldId id="340" r:id="rId14"/>
    <p:sldId id="265" r:id="rId15"/>
    <p:sldId id="266" r:id="rId16"/>
    <p:sldId id="341" r:id="rId17"/>
    <p:sldId id="267" r:id="rId18"/>
    <p:sldId id="268" r:id="rId19"/>
    <p:sldId id="269" r:id="rId20"/>
    <p:sldId id="342" r:id="rId21"/>
    <p:sldId id="270" r:id="rId22"/>
    <p:sldId id="271" r:id="rId23"/>
    <p:sldId id="272" r:id="rId24"/>
    <p:sldId id="273" r:id="rId25"/>
    <p:sldId id="343" r:id="rId26"/>
    <p:sldId id="274" r:id="rId27"/>
    <p:sldId id="275" r:id="rId28"/>
    <p:sldId id="276" r:id="rId29"/>
    <p:sldId id="344" r:id="rId30"/>
    <p:sldId id="277" r:id="rId31"/>
    <p:sldId id="278" r:id="rId32"/>
    <p:sldId id="279" r:id="rId33"/>
    <p:sldId id="345" r:id="rId34"/>
    <p:sldId id="280" r:id="rId35"/>
    <p:sldId id="281" r:id="rId36"/>
    <p:sldId id="346" r:id="rId37"/>
    <p:sldId id="282" r:id="rId38"/>
    <p:sldId id="283" r:id="rId39"/>
    <p:sldId id="347" r:id="rId40"/>
    <p:sldId id="284" r:id="rId41"/>
    <p:sldId id="285" r:id="rId42"/>
    <p:sldId id="286" r:id="rId43"/>
    <p:sldId id="287" r:id="rId44"/>
    <p:sldId id="288" r:id="rId45"/>
    <p:sldId id="289" r:id="rId46"/>
    <p:sldId id="348" r:id="rId47"/>
    <p:sldId id="290" r:id="rId48"/>
    <p:sldId id="291" r:id="rId49"/>
    <p:sldId id="292" r:id="rId50"/>
    <p:sldId id="349" r:id="rId51"/>
    <p:sldId id="293" r:id="rId52"/>
    <p:sldId id="294" r:id="rId53"/>
    <p:sldId id="295" r:id="rId54"/>
    <p:sldId id="350" r:id="rId55"/>
    <p:sldId id="296" r:id="rId56"/>
    <p:sldId id="297" r:id="rId57"/>
    <p:sldId id="351" r:id="rId58"/>
    <p:sldId id="298" r:id="rId59"/>
    <p:sldId id="299" r:id="rId60"/>
    <p:sldId id="352" r:id="rId61"/>
    <p:sldId id="300" r:id="rId62"/>
    <p:sldId id="301" r:id="rId63"/>
    <p:sldId id="353" r:id="rId64"/>
    <p:sldId id="303" r:id="rId65"/>
    <p:sldId id="302" r:id="rId66"/>
    <p:sldId id="354" r:id="rId67"/>
    <p:sldId id="304" r:id="rId68"/>
    <p:sldId id="305" r:id="rId69"/>
    <p:sldId id="355" r:id="rId70"/>
    <p:sldId id="306" r:id="rId71"/>
    <p:sldId id="307" r:id="rId72"/>
    <p:sldId id="356" r:id="rId73"/>
    <p:sldId id="308" r:id="rId74"/>
    <p:sldId id="357" r:id="rId75"/>
    <p:sldId id="309" r:id="rId76"/>
    <p:sldId id="310" r:id="rId77"/>
    <p:sldId id="311" r:id="rId78"/>
    <p:sldId id="312" r:id="rId79"/>
    <p:sldId id="313" r:id="rId80"/>
    <p:sldId id="359" r:id="rId81"/>
    <p:sldId id="314" r:id="rId82"/>
    <p:sldId id="315" r:id="rId83"/>
    <p:sldId id="316" r:id="rId84"/>
    <p:sldId id="358" r:id="rId85"/>
    <p:sldId id="317" r:id="rId86"/>
    <p:sldId id="318" r:id="rId87"/>
    <p:sldId id="360" r:id="rId88"/>
    <p:sldId id="319" r:id="rId89"/>
    <p:sldId id="320" r:id="rId90"/>
    <p:sldId id="321" r:id="rId91"/>
    <p:sldId id="361" r:id="rId92"/>
    <p:sldId id="322" r:id="rId93"/>
    <p:sldId id="362" r:id="rId94"/>
    <p:sldId id="323" r:id="rId95"/>
    <p:sldId id="324" r:id="rId96"/>
    <p:sldId id="363" r:id="rId97"/>
    <p:sldId id="325" r:id="rId98"/>
    <p:sldId id="326" r:id="rId99"/>
    <p:sldId id="364" r:id="rId100"/>
    <p:sldId id="327" r:id="rId101"/>
    <p:sldId id="365" r:id="rId102"/>
    <p:sldId id="328" r:id="rId103"/>
    <p:sldId id="366" r:id="rId104"/>
    <p:sldId id="329" r:id="rId105"/>
    <p:sldId id="367" r:id="rId106"/>
    <p:sldId id="330" r:id="rId107"/>
    <p:sldId id="331" r:id="rId108"/>
    <p:sldId id="368" r:id="rId109"/>
    <p:sldId id="332" r:id="rId110"/>
    <p:sldId id="369" r:id="rId111"/>
    <p:sldId id="333" r:id="rId112"/>
    <p:sldId id="373" r:id="rId113"/>
    <p:sldId id="374" r:id="rId114"/>
    <p:sldId id="334" r:id="rId115"/>
    <p:sldId id="335" r:id="rId116"/>
  </p:sldIdLst>
  <p:sldSz cx="18288000" cy="10287000"/>
  <p:notesSz cx="6858000" cy="9144000"/>
  <p:embeddedFontLst>
    <p:embeddedFont>
      <p:font typeface="Arimo" panose="020B0604020202020204" charset="0"/>
      <p:regular r:id="rId117"/>
    </p:embeddedFont>
    <p:embeddedFont>
      <p:font typeface="Arimo Bold" panose="020B0604020202020204" charset="0"/>
      <p:regular r:id="rId118"/>
    </p:embeddedFont>
    <p:embeddedFont>
      <p:font typeface="Calibri" panose="020F0502020204030204" pitchFamily="34" charset="0"/>
      <p:regular r:id="rId119"/>
      <p:bold r:id="rId120"/>
      <p:italic r:id="rId121"/>
      <p:boldItalic r:id="rId122"/>
    </p:embeddedFont>
    <p:embeddedFont>
      <p:font typeface="Noto Sans" panose="020B0502040504020204" pitchFamily="34" charset="0"/>
      <p:regular r:id="rId123"/>
      <p:bold r:id="rId124"/>
      <p:italic r:id="rId125"/>
      <p:boldItalic r:id="rId126"/>
    </p:embeddedFont>
    <p:embeddedFont>
      <p:font typeface="Noto Sans Bold" panose="020B0802040504020204" charset="0"/>
      <p:regular r:id="rId127"/>
    </p:embeddedFont>
    <p:embeddedFont>
      <p:font typeface="Open Sans" panose="020B0606030504020204" pitchFamily="34" charset="0"/>
      <p:regular r:id="rId128"/>
      <p:bold r:id="rId129"/>
      <p:italic r:id="rId130"/>
      <p:boldItalic r:id="rId131"/>
    </p:embeddedFont>
    <p:embeddedFont>
      <p:font typeface="Open Sans Light" panose="020B0306030504020204" pitchFamily="34" charset="0"/>
      <p:regular r:id="rId132"/>
      <p:italic r:id="rId133"/>
    </p:embeddedFont>
    <p:embeddedFont>
      <p:font typeface="Open Sans Light Bold" panose="020B0604020202020204" charset="0"/>
      <p:regular r:id="rId1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85DB08-5DAF-4728-A947-AD786CDC7120}">
          <p14:sldIdLst>
            <p14:sldId id="256"/>
            <p14:sldId id="257"/>
            <p14:sldId id="258"/>
            <p14:sldId id="259"/>
            <p14:sldId id="260"/>
          </p14:sldIdLst>
        </p14:section>
        <p14:section name="Summary Section" id="{A5D626D8-D6FF-4137-8356-C71F2EC7B134}">
          <p14:sldIdLst>
            <p14:sldId id="372"/>
          </p14:sldIdLst>
        </p14:section>
        <p14:section name="Section 1" id="{D5DD5D69-C9F0-4CAB-A0AA-FC55D7A99B6F}">
          <p14:sldIdLst>
            <p14:sldId id="336"/>
            <p14:sldId id="262"/>
          </p14:sldIdLst>
        </p14:section>
        <p14:section name="Section 2" id="{3C5C4386-B7B0-45F1-B632-1E864D4D2C1C}">
          <p14:sldIdLst>
            <p14:sldId id="337"/>
            <p14:sldId id="263"/>
          </p14:sldIdLst>
        </p14:section>
        <p14:section name="Section 3" id="{1BBA9D09-083F-4413-BEC7-ECE95364D959}">
          <p14:sldIdLst>
            <p14:sldId id="339"/>
            <p14:sldId id="264"/>
          </p14:sldIdLst>
        </p14:section>
        <p14:section name="Section 4" id="{1B936BDC-DDFD-453A-878C-3DAC723A8431}">
          <p14:sldIdLst>
            <p14:sldId id="340"/>
            <p14:sldId id="265"/>
            <p14:sldId id="266"/>
          </p14:sldIdLst>
        </p14:section>
        <p14:section name="Section 5" id="{320817DA-E5F5-4D98-9509-CB33EE8E5C29}">
          <p14:sldIdLst>
            <p14:sldId id="341"/>
            <p14:sldId id="267"/>
            <p14:sldId id="268"/>
            <p14:sldId id="269"/>
          </p14:sldIdLst>
        </p14:section>
        <p14:section name="Section 6" id="{6C31AE4D-7823-4A1B-9D09-460B082FAC2F}">
          <p14:sldIdLst>
            <p14:sldId id="342"/>
            <p14:sldId id="270"/>
            <p14:sldId id="271"/>
            <p14:sldId id="272"/>
            <p14:sldId id="273"/>
          </p14:sldIdLst>
        </p14:section>
        <p14:section name="Section 7" id="{F24F352A-C3E8-4D76-B109-D040984D35A5}">
          <p14:sldIdLst>
            <p14:sldId id="343"/>
            <p14:sldId id="274"/>
            <p14:sldId id="275"/>
            <p14:sldId id="276"/>
          </p14:sldIdLst>
        </p14:section>
        <p14:section name="Section 8" id="{5BFF3576-A7AC-432B-8448-A792F6018C35}">
          <p14:sldIdLst>
            <p14:sldId id="344"/>
            <p14:sldId id="277"/>
            <p14:sldId id="278"/>
            <p14:sldId id="279"/>
          </p14:sldIdLst>
        </p14:section>
        <p14:section name="Section 9" id="{668D1EB3-E109-40C0-BD55-B32E66D664B7}">
          <p14:sldIdLst>
            <p14:sldId id="345"/>
            <p14:sldId id="280"/>
            <p14:sldId id="281"/>
          </p14:sldIdLst>
        </p14:section>
        <p14:section name="Section 10" id="{58AA0345-8258-44A7-875E-E2209DB4C904}">
          <p14:sldIdLst>
            <p14:sldId id="346"/>
            <p14:sldId id="282"/>
            <p14:sldId id="283"/>
          </p14:sldIdLst>
        </p14:section>
        <p14:section name="Section 11" id="{84C77EFB-21CF-492E-AABF-09BB9E17861B}">
          <p14:sldIdLst>
            <p14:sldId id="347"/>
            <p14:sldId id="284"/>
            <p14:sldId id="285"/>
            <p14:sldId id="286"/>
            <p14:sldId id="287"/>
            <p14:sldId id="288"/>
            <p14:sldId id="289"/>
          </p14:sldIdLst>
        </p14:section>
        <p14:section name="Section 12" id="{58C711FC-81E3-43D2-81D5-CA4D46712F89}">
          <p14:sldIdLst>
            <p14:sldId id="348"/>
            <p14:sldId id="290"/>
            <p14:sldId id="291"/>
            <p14:sldId id="292"/>
          </p14:sldIdLst>
        </p14:section>
        <p14:section name="Section 13" id="{B4097636-D2A2-4B81-817C-07722BC0227B}">
          <p14:sldIdLst>
            <p14:sldId id="349"/>
            <p14:sldId id="293"/>
            <p14:sldId id="294"/>
            <p14:sldId id="295"/>
          </p14:sldIdLst>
        </p14:section>
        <p14:section name="Section 14" id="{1924BB58-268A-45F6-BC8B-8EEC9A00B0BB}">
          <p14:sldIdLst>
            <p14:sldId id="350"/>
            <p14:sldId id="296"/>
            <p14:sldId id="297"/>
          </p14:sldIdLst>
        </p14:section>
        <p14:section name="Section 15" id="{CCF59A5B-287B-4F1F-B816-D2FE58308B1E}">
          <p14:sldIdLst>
            <p14:sldId id="351"/>
            <p14:sldId id="298"/>
            <p14:sldId id="299"/>
          </p14:sldIdLst>
        </p14:section>
        <p14:section name="Section 16" id="{9DA998D8-6CBC-4604-B4B3-229B83B300A9}">
          <p14:sldIdLst>
            <p14:sldId id="352"/>
            <p14:sldId id="300"/>
            <p14:sldId id="301"/>
          </p14:sldIdLst>
        </p14:section>
        <p14:section name="Section 17" id="{8F3BA602-6F36-4EA6-8AD1-104CDCEA9E0B}">
          <p14:sldIdLst>
            <p14:sldId id="353"/>
            <p14:sldId id="303"/>
            <p14:sldId id="302"/>
          </p14:sldIdLst>
        </p14:section>
        <p14:section name="Section 18" id="{DA4A9C7C-3548-405A-B73D-366F8055C13D}">
          <p14:sldIdLst>
            <p14:sldId id="354"/>
            <p14:sldId id="304"/>
            <p14:sldId id="305"/>
          </p14:sldIdLst>
        </p14:section>
        <p14:section name="Section 19" id="{7709DBEA-BC2D-4491-8FFC-72A19B47EDE0}">
          <p14:sldIdLst>
            <p14:sldId id="355"/>
            <p14:sldId id="306"/>
            <p14:sldId id="307"/>
          </p14:sldIdLst>
        </p14:section>
        <p14:section name="Section 20" id="{33D7570F-04E7-49E6-A979-542480409CDF}">
          <p14:sldIdLst>
            <p14:sldId id="356"/>
            <p14:sldId id="308"/>
          </p14:sldIdLst>
        </p14:section>
        <p14:section name="Section 21" id="{7B5049FC-B1AD-4055-A2FC-054AE0F15CDD}">
          <p14:sldIdLst>
            <p14:sldId id="357"/>
            <p14:sldId id="309"/>
            <p14:sldId id="310"/>
            <p14:sldId id="311"/>
            <p14:sldId id="312"/>
            <p14:sldId id="313"/>
          </p14:sldIdLst>
        </p14:section>
        <p14:section name="Section 22" id="{593CD29F-4097-4D20-A83F-6D988BB80A92}">
          <p14:sldIdLst>
            <p14:sldId id="359"/>
            <p14:sldId id="314"/>
            <p14:sldId id="315"/>
            <p14:sldId id="316"/>
          </p14:sldIdLst>
        </p14:section>
        <p14:section name="Section 23" id="{5F432A24-50A0-4ACA-A4D6-D6DED173F6BE}">
          <p14:sldIdLst>
            <p14:sldId id="358"/>
            <p14:sldId id="317"/>
            <p14:sldId id="318"/>
          </p14:sldIdLst>
        </p14:section>
        <p14:section name="Section 24" id="{F890E9BD-BC52-4BF6-A87D-692E77229792}">
          <p14:sldIdLst>
            <p14:sldId id="360"/>
            <p14:sldId id="319"/>
            <p14:sldId id="320"/>
            <p14:sldId id="321"/>
          </p14:sldIdLst>
        </p14:section>
        <p14:section name="Section 25" id="{84558EB1-E0ED-4427-90B8-701902A95083}">
          <p14:sldIdLst>
            <p14:sldId id="361"/>
            <p14:sldId id="322"/>
          </p14:sldIdLst>
        </p14:section>
        <p14:section name="Section 26" id="{C7517A1A-FB73-4F96-B89B-A3208CD10AF6}">
          <p14:sldIdLst>
            <p14:sldId id="362"/>
            <p14:sldId id="323"/>
            <p14:sldId id="324"/>
          </p14:sldIdLst>
        </p14:section>
        <p14:section name="Section 27" id="{87C4218E-8D4E-4933-99C1-6F3A580035F2}">
          <p14:sldIdLst>
            <p14:sldId id="363"/>
            <p14:sldId id="325"/>
            <p14:sldId id="326"/>
          </p14:sldIdLst>
        </p14:section>
        <p14:section name="Section 28" id="{0AD8410C-168E-4715-9B38-2CA8C68505F0}">
          <p14:sldIdLst>
            <p14:sldId id="364"/>
            <p14:sldId id="327"/>
          </p14:sldIdLst>
        </p14:section>
        <p14:section name="Section 29" id="{3AA55770-A7D8-4918-9CD9-1300553D1347}">
          <p14:sldIdLst>
            <p14:sldId id="365"/>
            <p14:sldId id="328"/>
          </p14:sldIdLst>
        </p14:section>
        <p14:section name="Section 30" id="{D5F97CA5-AB89-477F-9776-02FA52FBE38D}">
          <p14:sldIdLst>
            <p14:sldId id="366"/>
            <p14:sldId id="329"/>
          </p14:sldIdLst>
        </p14:section>
        <p14:section name="Section 31" id="{110A61CE-21BB-4AF5-A3FC-36F5F18A1289}">
          <p14:sldIdLst>
            <p14:sldId id="367"/>
            <p14:sldId id="330"/>
          </p14:sldIdLst>
        </p14:section>
        <p14:section name="Section 32" id="{42CEBCB6-602A-4D61-8921-6CABF9CE479A}">
          <p14:sldIdLst>
            <p14:sldId id="331"/>
          </p14:sldIdLst>
        </p14:section>
        <p14:section name="Section 33" id="{DD01C97B-3136-4CE5-A902-EC0FE31D626E}">
          <p14:sldIdLst>
            <p14:sldId id="368"/>
            <p14:sldId id="332"/>
          </p14:sldIdLst>
        </p14:section>
        <p14:section name="Section 34" id="{E6F6752E-E8F0-4013-A757-99D105677292}">
          <p14:sldIdLst>
            <p14:sldId id="369"/>
            <p14:sldId id="333"/>
            <p14:sldId id="373"/>
            <p14:sldId id="374"/>
            <p14:sldId id="334"/>
            <p14:sldId id="3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E1A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7.fntdata"/><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2.fntdata"/><Relationship Id="rId126" Type="http://schemas.openxmlformats.org/officeDocument/2006/relationships/font" Target="fonts/font10.fntdata"/><Relationship Id="rId134"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8.fntdata"/><Relationship Id="rId129" Type="http://schemas.openxmlformats.org/officeDocument/2006/relationships/font" Target="fonts/font13.fntdata"/><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3.fntdata"/><Relationship Id="rId12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130" Type="http://schemas.openxmlformats.org/officeDocument/2006/relationships/font" Target="fonts/font14.fntdata"/><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5.fntdata"/><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3.svg"/></Relationships>
</file>

<file path=ppt/slides/_rels/slide1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3.svg"/></Relationships>
</file>

<file path=ppt/slides/_rels/slide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43.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43.svg"/></Relationships>
</file>

<file path=ppt/slides/_rels/slide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slide" Target="slide16.xml"/><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slide" Target="slide29.xml"/><Relationship Id="rId47" Type="http://schemas.openxmlformats.org/officeDocument/2006/relationships/slide" Target="slide50.xml"/><Relationship Id="rId50" Type="http://schemas.openxmlformats.org/officeDocument/2006/relationships/slide" Target="slide60.xml"/><Relationship Id="rId55" Type="http://schemas.openxmlformats.org/officeDocument/2006/relationships/slide" Target="slide74.xml"/><Relationship Id="rId63" Type="http://schemas.openxmlformats.org/officeDocument/2006/relationships/slide" Target="slide101.xml"/><Relationship Id="rId68"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slide" Target="slide11.xml"/><Relationship Id="rId40" Type="http://schemas.openxmlformats.org/officeDocument/2006/relationships/slide" Target="slide20.xml"/><Relationship Id="rId45" Type="http://schemas.openxmlformats.org/officeDocument/2006/relationships/slide" Target="slide39.xml"/><Relationship Id="rId53" Type="http://schemas.openxmlformats.org/officeDocument/2006/relationships/slide" Target="slide69.xml"/><Relationship Id="rId58" Type="http://schemas.openxmlformats.org/officeDocument/2006/relationships/slide" Target="slide87.xml"/><Relationship Id="rId66" Type="http://schemas.openxmlformats.org/officeDocument/2006/relationships/slide" Target="slide108.xml"/><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slide" Target="slide9.xml"/><Relationship Id="rId49" Type="http://schemas.openxmlformats.org/officeDocument/2006/relationships/slide" Target="slide57.xml"/><Relationship Id="rId57" Type="http://schemas.openxmlformats.org/officeDocument/2006/relationships/slide" Target="slide84.xml"/><Relationship Id="rId61" Type="http://schemas.openxmlformats.org/officeDocument/2006/relationships/slide" Target="slide96.xml"/><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slide" Target="slide36.xml"/><Relationship Id="rId52" Type="http://schemas.openxmlformats.org/officeDocument/2006/relationships/slide" Target="slide66.xml"/><Relationship Id="rId60" Type="http://schemas.openxmlformats.org/officeDocument/2006/relationships/slide" Target="slide93.xml"/><Relationship Id="rId65" Type="http://schemas.openxmlformats.org/officeDocument/2006/relationships/slide" Target="slide105.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slide" Target="slide7.xml"/><Relationship Id="rId43" Type="http://schemas.openxmlformats.org/officeDocument/2006/relationships/slide" Target="slide33.xml"/><Relationship Id="rId48" Type="http://schemas.openxmlformats.org/officeDocument/2006/relationships/slide" Target="slide54.xml"/><Relationship Id="rId56" Type="http://schemas.openxmlformats.org/officeDocument/2006/relationships/slide" Target="slide80.xml"/><Relationship Id="rId64" Type="http://schemas.openxmlformats.org/officeDocument/2006/relationships/slide" Target="slide103.xml"/><Relationship Id="rId8" Type="http://schemas.openxmlformats.org/officeDocument/2006/relationships/image" Target="../media/image13.png"/><Relationship Id="rId51" Type="http://schemas.openxmlformats.org/officeDocument/2006/relationships/slide" Target="slide63.xml"/><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slide" Target="slide13.xml"/><Relationship Id="rId46" Type="http://schemas.openxmlformats.org/officeDocument/2006/relationships/slide" Target="slide46.xml"/><Relationship Id="rId59" Type="http://schemas.openxmlformats.org/officeDocument/2006/relationships/slide" Target="slide91.xml"/><Relationship Id="rId67" Type="http://schemas.openxmlformats.org/officeDocument/2006/relationships/slide" Target="slide110.xml"/><Relationship Id="rId20" Type="http://schemas.openxmlformats.org/officeDocument/2006/relationships/image" Target="../media/image25.png"/><Relationship Id="rId41" Type="http://schemas.openxmlformats.org/officeDocument/2006/relationships/slide" Target="slide25.xml"/><Relationship Id="rId54" Type="http://schemas.openxmlformats.org/officeDocument/2006/relationships/slide" Target="slide72.xml"/><Relationship Id="rId62" Type="http://schemas.openxmlformats.org/officeDocument/2006/relationships/slide" Target="slide99.xml"/></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3.sv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43.sv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43.sv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3.sv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3.svg"/></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43.svg"/></Relationships>
</file>

<file path=ppt/slides/_rels/slide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3.svg"/></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3075309" y="2668641"/>
            <a:ext cx="11860709" cy="2151837"/>
            <a:chOff x="0" y="0"/>
            <a:chExt cx="15814279" cy="2869116"/>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0" y="-190500"/>
              <a:ext cx="15814279" cy="2111036"/>
            </a:xfrm>
            <a:prstGeom prst="rect">
              <a:avLst/>
            </a:prstGeom>
          </p:spPr>
          <p:txBody>
            <a:bodyPr lIns="0" tIns="0" rIns="0" bIns="0" rtlCol="0" anchor="t">
              <a:spAutoFit/>
            </a:bodyPr>
            <a:lstStyle/>
            <a:p>
              <a:pPr>
                <a:lnSpc>
                  <a:spcPts val="13300"/>
                </a:lnSpc>
                <a:spcBef>
                  <a:spcPct val="0"/>
                </a:spcBef>
              </a:pPr>
              <a:r>
                <a:rPr lang="en-US" sz="9500" dirty="0">
                  <a:solidFill>
                    <a:srgbClr val="84E1A1"/>
                  </a:solidFill>
                  <a:latin typeface="Noto Sans Bold"/>
                </a:rPr>
                <a:t>Техники </a:t>
              </a:r>
              <a:r>
                <a:rPr lang="en-US" sz="9500" dirty="0" err="1">
                  <a:solidFill>
                    <a:srgbClr val="84E1A1"/>
                  </a:solidFill>
                  <a:latin typeface="Noto Sans Bold"/>
                </a:rPr>
                <a:t>на</a:t>
              </a:r>
              <a:r>
                <a:rPr lang="en-US" sz="9500" dirty="0">
                  <a:solidFill>
                    <a:srgbClr val="84E1A1"/>
                  </a:solidFill>
                  <a:latin typeface="Noto Sans Bold"/>
                </a:rPr>
                <a:t> </a:t>
              </a:r>
              <a:r>
                <a:rPr lang="en-US" sz="9500" dirty="0" err="1">
                  <a:solidFill>
                    <a:srgbClr val="84E1A1"/>
                  </a:solidFill>
                  <a:latin typeface="Noto Sans Bold"/>
                </a:rPr>
                <a:t>учење</a:t>
              </a:r>
              <a:endParaRPr lang="en-US" sz="9500" dirty="0">
                <a:solidFill>
                  <a:srgbClr val="84E1A1"/>
                </a:solidFill>
                <a:latin typeface="Noto Sans Bold"/>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ТЕХНИКА: ПАУЗА ЗА РАЗЈАСНУВАЊЕ</a:t>
            </a:r>
          </a:p>
        </p:txBody>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252946" y="8722006"/>
            <a:ext cx="3328968" cy="3289725"/>
          </a:xfrm>
          <a:prstGeom prst="rect">
            <a:avLst/>
          </a:prstGeom>
        </p:spPr>
      </p:pic>
      <p:sp>
        <p:nvSpPr>
          <p:cNvPr id="6" name="TextBox 6"/>
          <p:cNvSpPr txBox="1"/>
          <p:nvPr/>
        </p:nvSpPr>
        <p:spPr>
          <a:xfrm>
            <a:off x="332813" y="3079358"/>
            <a:ext cx="17622374" cy="6816201"/>
          </a:xfrm>
          <a:prstGeom prst="rect">
            <a:avLst/>
          </a:prstGeom>
        </p:spPr>
        <p:txBody>
          <a:bodyPr lIns="0" tIns="0" rIns="0" bIns="0" rtlCol="0" anchor="t">
            <a:spAutoFit/>
          </a:bodyPr>
          <a:lstStyle/>
          <a:p>
            <a:pPr>
              <a:lnSpc>
                <a:spcPts val="4928"/>
              </a:lnSpc>
            </a:pPr>
            <a:r>
              <a:rPr lang="en-US" sz="3520">
                <a:solidFill>
                  <a:srgbClr val="000000"/>
                </a:solidFill>
                <a:latin typeface="Arimo Bold"/>
              </a:rPr>
              <a:t>Целта е да се постигне „активно слушање“</a:t>
            </a:r>
          </a:p>
          <a:p>
            <a:pPr>
              <a:lnSpc>
                <a:spcPts val="4928"/>
              </a:lnSpc>
            </a:pPr>
            <a:endParaRPr lang="en-US" sz="3520">
              <a:solidFill>
                <a:srgbClr val="000000"/>
              </a:solidFill>
              <a:latin typeface="Arimo Bold"/>
            </a:endParaRPr>
          </a:p>
          <a:p>
            <a:pPr marL="760110" lvl="1" indent="-380055">
              <a:lnSpc>
                <a:spcPts val="4928"/>
              </a:lnSpc>
              <a:buFont typeface="Arial"/>
              <a:buChar char="•"/>
            </a:pPr>
            <a:r>
              <a:rPr lang="en-US" sz="3520">
                <a:solidFill>
                  <a:srgbClr val="000000"/>
                </a:solidFill>
                <a:latin typeface="Arimo Bold"/>
              </a:rPr>
              <a:t>Во текот на лекцијата по изнесувањето на дел од наставната содржина и дефинирање на планот за тој дел, застанете и оставете да се створи тишина (мала пауза). Прашајте: „Дали некому му е потребно разјаснување?“</a:t>
            </a:r>
          </a:p>
          <a:p>
            <a:pPr marL="760110" lvl="1" indent="-380055">
              <a:lnSpc>
                <a:spcPts val="4928"/>
              </a:lnSpc>
              <a:buFont typeface="Arial"/>
              <a:buChar char="•"/>
            </a:pPr>
            <a:r>
              <a:rPr lang="en-US" sz="3520">
                <a:solidFill>
                  <a:srgbClr val="000000"/>
                </a:solidFill>
                <a:latin typeface="Arimo Bold"/>
              </a:rPr>
              <a:t>За време на оваа мала пауза можете да шетате во училницата, да ги гледате забелешките на учениците, да одговарате на нивни прашања итн.</a:t>
            </a:r>
          </a:p>
          <a:p>
            <a:pPr marL="760110" lvl="1" indent="-380055">
              <a:lnSpc>
                <a:spcPts val="4928"/>
              </a:lnSpc>
              <a:buFont typeface="Arial"/>
              <a:buChar char="•"/>
            </a:pPr>
            <a:r>
              <a:rPr lang="en-US" sz="3520">
                <a:solidFill>
                  <a:srgbClr val="000000"/>
                </a:solidFill>
                <a:latin typeface="Arimo Bold"/>
              </a:rPr>
              <a:t>Ученици кои никогаш не поставуваат прашања пред целото одделение сега се во можност да постават прашање заради објаснување.</a:t>
            </a:r>
          </a:p>
          <a:p>
            <a:pPr>
              <a:lnSpc>
                <a:spcPts val="4928"/>
              </a:lnSpc>
            </a:pPr>
            <a:endParaRPr lang="en-US" sz="3520">
              <a:solidFill>
                <a:srgbClr val="000000"/>
              </a:solidFill>
              <a:latin typeface="Arimo Bold"/>
            </a:endParaRPr>
          </a:p>
        </p:txBody>
      </p:sp>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923010" y="8054932"/>
            <a:ext cx="4816246" cy="4759470"/>
          </a:xfrm>
          <a:prstGeom prst="rect">
            <a:avLst/>
          </a:prstGeom>
        </p:spPr>
      </p:pic>
      <p:grpSp>
        <p:nvGrpSpPr>
          <p:cNvPr id="5" name="Group 5"/>
          <p:cNvGrpSpPr/>
          <p:nvPr/>
        </p:nvGrpSpPr>
        <p:grpSpPr>
          <a:xfrm rot="-10800000">
            <a:off x="15923010" y="764000"/>
            <a:ext cx="2364990" cy="188320"/>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7" name="Group 7"/>
          <p:cNvGrpSpPr/>
          <p:nvPr/>
        </p:nvGrpSpPr>
        <p:grpSpPr>
          <a:xfrm rot="-10800000">
            <a:off x="0" y="10098680"/>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9" name="Picture 9"/>
          <p:cNvPicPr>
            <a:picLocks noChangeAspect="1"/>
          </p:cNvPicPr>
          <p:nvPr/>
        </p:nvPicPr>
        <p:blipFill>
          <a:blip r:embed="rId5"/>
          <a:srcRect/>
          <a:stretch>
            <a:fillRect/>
          </a:stretch>
        </p:blipFill>
        <p:spPr>
          <a:xfrm>
            <a:off x="6146805" y="4307332"/>
            <a:ext cx="7324950" cy="6127334"/>
          </a:xfrm>
          <a:prstGeom prst="rect">
            <a:avLst/>
          </a:prstGeom>
        </p:spPr>
      </p:pic>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Т - ТАБЕЛА</a:t>
            </a:r>
          </a:p>
        </p:txBody>
      </p:sp>
      <p:sp>
        <p:nvSpPr>
          <p:cNvPr id="11" name="TextBox 11"/>
          <p:cNvSpPr txBox="1"/>
          <p:nvPr/>
        </p:nvSpPr>
        <p:spPr>
          <a:xfrm>
            <a:off x="332813" y="2795841"/>
            <a:ext cx="17955187" cy="1847292"/>
          </a:xfrm>
          <a:prstGeom prst="rect">
            <a:avLst/>
          </a:prstGeom>
        </p:spPr>
        <p:txBody>
          <a:bodyPr lIns="0" tIns="0" rIns="0" bIns="0" rtlCol="0" anchor="t">
            <a:spAutoFit/>
          </a:bodyPr>
          <a:lstStyle/>
          <a:p>
            <a:pPr algn="ctr">
              <a:lnSpc>
                <a:spcPts val="6048"/>
              </a:lnSpc>
            </a:pPr>
            <a:r>
              <a:rPr lang="en-US" sz="4320">
                <a:solidFill>
                  <a:srgbClr val="000000"/>
                </a:solidFill>
                <a:latin typeface="Arimo Bold"/>
              </a:rPr>
              <a:t>Средство за споредување на два става за иста тема</a:t>
            </a:r>
          </a:p>
          <a:p>
            <a:pPr algn="ctr">
              <a:lnSpc>
                <a:spcPts val="6048"/>
              </a:lnSpc>
            </a:pPr>
            <a:r>
              <a:rPr lang="en-US" sz="4320">
                <a:solidFill>
                  <a:srgbClr val="000000"/>
                </a:solidFill>
                <a:latin typeface="Arimo Bold"/>
              </a:rPr>
              <a:t>                          ДА –НЕ или ЗА – ПРОТИВ</a:t>
            </a:r>
          </a:p>
          <a:p>
            <a:pPr marL="371500" lvl="1" indent="-185750" algn="ctr">
              <a:lnSpc>
                <a:spcPts val="2408"/>
              </a:lnSpc>
              <a:buFont typeface="Arial"/>
              <a:buChar char="•"/>
            </a:pPr>
            <a:endParaRPr lang="en-US" sz="4320">
              <a:solidFill>
                <a:srgbClr val="000000"/>
              </a:solidFill>
              <a:latin typeface="Arimo Bold"/>
            </a:endParaRPr>
          </a:p>
        </p:txBody>
      </p:sp>
      <p:sp>
        <p:nvSpPr>
          <p:cNvPr id="12" name="TextBox 12"/>
          <p:cNvSpPr txBox="1"/>
          <p:nvPr/>
        </p:nvSpPr>
        <p:spPr>
          <a:xfrm>
            <a:off x="278876" y="4761251"/>
            <a:ext cx="5371229" cy="2527803"/>
          </a:xfrm>
          <a:prstGeom prst="rect">
            <a:avLst/>
          </a:prstGeom>
        </p:spPr>
        <p:txBody>
          <a:bodyPr lIns="0" tIns="0" rIns="0" bIns="0" rtlCol="0" anchor="t">
            <a:spAutoFit/>
          </a:bodyPr>
          <a:lstStyle/>
          <a:p>
            <a:pPr algn="ctr">
              <a:lnSpc>
                <a:spcPts val="5039"/>
              </a:lnSpc>
            </a:pPr>
            <a:r>
              <a:rPr lang="en-US" sz="3599">
                <a:solidFill>
                  <a:srgbClr val="000000"/>
                </a:solidFill>
                <a:latin typeface="Open Sans Light Bold"/>
              </a:rPr>
              <a:t>Пример: </a:t>
            </a:r>
          </a:p>
          <a:p>
            <a:pPr algn="ctr">
              <a:lnSpc>
                <a:spcPts val="5039"/>
              </a:lnSpc>
            </a:pPr>
            <a:r>
              <a:rPr lang="en-US" sz="3599">
                <a:solidFill>
                  <a:srgbClr val="000000"/>
                </a:solidFill>
                <a:latin typeface="Open Sans Light Bold"/>
              </a:rPr>
              <a:t>Зоолошките градини не треба да постојат</a:t>
            </a:r>
          </a:p>
          <a:p>
            <a:pPr algn="ctr">
              <a:lnSpc>
                <a:spcPts val="5039"/>
              </a:lnSpc>
            </a:pPr>
            <a:endParaRPr lang="en-US" sz="3599">
              <a:solidFill>
                <a:srgbClr val="000000"/>
              </a:solidFill>
              <a:latin typeface="Open Sans Light Bo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КАМЕНОТ ШТО ЗБОРУВА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602185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КАМЕНОТ ШТО ЗБОРУВА</a:t>
            </a:r>
          </a:p>
        </p:txBody>
      </p:sp>
      <p:sp>
        <p:nvSpPr>
          <p:cNvPr id="5" name="TextBox 5"/>
          <p:cNvSpPr txBox="1"/>
          <p:nvPr/>
        </p:nvSpPr>
        <p:spPr>
          <a:xfrm>
            <a:off x="629832" y="2862516"/>
            <a:ext cx="16475673" cy="7744517"/>
          </a:xfrm>
          <a:prstGeom prst="rect">
            <a:avLst/>
          </a:prstGeom>
        </p:spPr>
        <p:txBody>
          <a:bodyPr lIns="0" tIns="0" rIns="0" bIns="0" rtlCol="0" anchor="t">
            <a:spAutoFit/>
          </a:bodyPr>
          <a:lstStyle/>
          <a:p>
            <a:pPr marL="911236" lvl="1" indent="-455618" algn="just">
              <a:lnSpc>
                <a:spcPts val="5908"/>
              </a:lnSpc>
              <a:buFont typeface="Arial"/>
              <a:buChar char="•"/>
            </a:pPr>
            <a:r>
              <a:rPr lang="en-US" sz="4220">
                <a:solidFill>
                  <a:srgbClr val="000000"/>
                </a:solidFill>
                <a:latin typeface="Arimo"/>
              </a:rPr>
              <a:t>Овозможува секој да го искаже својот став или мислење за одредена тема, во мигот кога добил право на збор без да биде прекинат од останатите слушатели</a:t>
            </a:r>
          </a:p>
          <a:p>
            <a:pPr marL="911236" lvl="1" indent="-455618" algn="just">
              <a:lnSpc>
                <a:spcPts val="5908"/>
              </a:lnSpc>
              <a:buFont typeface="Arial"/>
              <a:buChar char="•"/>
            </a:pPr>
            <a:r>
              <a:rPr lang="en-US" sz="4220">
                <a:solidFill>
                  <a:srgbClr val="000000"/>
                </a:solidFill>
                <a:latin typeface="Arimo"/>
              </a:rPr>
              <a:t>Наоѓа примена во различни ситуации, за различни дискусии и споделувања на мислења</a:t>
            </a:r>
          </a:p>
          <a:p>
            <a:pPr marL="911236" lvl="1" indent="-455618" algn="just">
              <a:lnSpc>
                <a:spcPts val="5908"/>
              </a:lnSpc>
              <a:buFont typeface="Arial"/>
              <a:buChar char="•"/>
            </a:pPr>
            <a:r>
              <a:rPr lang="en-US" sz="4220">
                <a:solidFill>
                  <a:srgbClr val="000000"/>
                </a:solidFill>
                <a:latin typeface="Arimo"/>
              </a:rPr>
              <a:t>Потребен е еден предмет (топче)</a:t>
            </a:r>
          </a:p>
          <a:p>
            <a:pPr marL="911236" lvl="1" indent="-455618" algn="just">
              <a:lnSpc>
                <a:spcPts val="5908"/>
              </a:lnSpc>
              <a:buFont typeface="Arial"/>
              <a:buChar char="•"/>
            </a:pPr>
            <a:r>
              <a:rPr lang="en-US" sz="4220">
                <a:solidFill>
                  <a:srgbClr val="000000"/>
                </a:solidFill>
                <a:latin typeface="Arimo"/>
              </a:rPr>
              <a:t>Со предметот се дава право на збор</a:t>
            </a:r>
          </a:p>
          <a:p>
            <a:pPr marL="911236" lvl="1" indent="-455618" algn="just">
              <a:lnSpc>
                <a:spcPts val="5908"/>
              </a:lnSpc>
              <a:buFont typeface="Arial"/>
              <a:buChar char="•"/>
            </a:pPr>
            <a:r>
              <a:rPr lang="en-US" sz="4220">
                <a:solidFill>
                  <a:srgbClr val="000000"/>
                </a:solidFill>
                <a:latin typeface="Arimo"/>
              </a:rPr>
              <a:t>Се поставува темата за која треба да се дискутира</a:t>
            </a:r>
          </a:p>
          <a:p>
            <a:pPr marL="911236" lvl="1" indent="-455618" algn="just">
              <a:lnSpc>
                <a:spcPts val="5908"/>
              </a:lnSpc>
              <a:buFont typeface="Arial"/>
              <a:buChar char="•"/>
            </a:pPr>
            <a:r>
              <a:rPr lang="en-US" sz="4220">
                <a:solidFill>
                  <a:srgbClr val="000000"/>
                </a:solidFill>
                <a:latin typeface="Arimo"/>
              </a:rPr>
              <a:t>Зборува само оној што го има предметот, а останатите може само да слушаат</a:t>
            </a:r>
          </a:p>
          <a:p>
            <a:pPr>
              <a:lnSpc>
                <a:spcPts val="2268"/>
              </a:lnSpc>
            </a:pPr>
            <a:endParaRPr lang="en-US" sz="42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712261" y="6039452"/>
            <a:ext cx="2547039" cy="2517014"/>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6325308" y="9909169"/>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ЗАСИЛЕНО ПРЕДАВАЊЕ</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662773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ЗАСИЛЕНО ПРЕДАВАЊЕ</a:t>
            </a:r>
          </a:p>
        </p:txBody>
      </p:sp>
      <p:sp>
        <p:nvSpPr>
          <p:cNvPr id="5" name="TextBox 5"/>
          <p:cNvSpPr txBox="1"/>
          <p:nvPr/>
        </p:nvSpPr>
        <p:spPr>
          <a:xfrm>
            <a:off x="783627" y="4351972"/>
            <a:ext cx="16475673" cy="5153737"/>
          </a:xfrm>
          <a:prstGeom prst="rect">
            <a:avLst/>
          </a:prstGeom>
        </p:spPr>
        <p:txBody>
          <a:bodyPr lIns="0" tIns="0" rIns="0" bIns="0" rtlCol="0" anchor="t">
            <a:spAutoFit/>
          </a:bodyPr>
          <a:lstStyle/>
          <a:p>
            <a:pPr algn="just">
              <a:lnSpc>
                <a:spcPts val="4928"/>
              </a:lnSpc>
            </a:pPr>
            <a:r>
              <a:rPr lang="en-US" sz="3520" dirty="0" err="1">
                <a:solidFill>
                  <a:srgbClr val="000000"/>
                </a:solidFill>
                <a:latin typeface="Arimo Bold"/>
              </a:rPr>
              <a:t>Активности</a:t>
            </a:r>
            <a:r>
              <a:rPr lang="en-US" sz="3520" dirty="0">
                <a:solidFill>
                  <a:srgbClr val="000000"/>
                </a:solidFill>
                <a:latin typeface="Arimo Bold"/>
              </a:rPr>
              <a:t>:</a:t>
            </a:r>
          </a:p>
          <a:p>
            <a:pPr marL="760108" lvl="1" indent="-380054" algn="just">
              <a:lnSpc>
                <a:spcPts val="4928"/>
              </a:lnSpc>
              <a:buFont typeface="Arial"/>
              <a:buChar char="•"/>
            </a:pPr>
            <a:r>
              <a:rPr lang="en-US" sz="3520" dirty="0" err="1">
                <a:solidFill>
                  <a:srgbClr val="000000"/>
                </a:solidFill>
                <a:latin typeface="Arimo"/>
              </a:rPr>
              <a:t>Бара</a:t>
            </a:r>
            <a:r>
              <a:rPr lang="en-US" sz="3520" dirty="0">
                <a:solidFill>
                  <a:srgbClr val="000000"/>
                </a:solidFill>
                <a:latin typeface="Arimo"/>
              </a:rPr>
              <a:t> </a:t>
            </a:r>
            <a:r>
              <a:rPr lang="en-US" sz="3520" dirty="0" err="1">
                <a:solidFill>
                  <a:srgbClr val="000000"/>
                </a:solidFill>
                <a:latin typeface="Arimo"/>
              </a:rPr>
              <a:t>од</a:t>
            </a:r>
            <a:r>
              <a:rPr lang="en-US" sz="3520" dirty="0">
                <a:solidFill>
                  <a:srgbClr val="000000"/>
                </a:solidFill>
                <a:latin typeface="Arimo"/>
              </a:rPr>
              <a:t> </a:t>
            </a:r>
            <a:r>
              <a:rPr lang="en-US" sz="3520" dirty="0" err="1">
                <a:solidFill>
                  <a:srgbClr val="000000"/>
                </a:solidFill>
                <a:latin typeface="Arimo"/>
              </a:rPr>
              <a:t>учениците</a:t>
            </a:r>
            <a:r>
              <a:rPr lang="en-US" sz="3520" dirty="0">
                <a:solidFill>
                  <a:srgbClr val="000000"/>
                </a:solidFill>
                <a:latin typeface="Arimo"/>
              </a:rPr>
              <a:t> </a:t>
            </a:r>
            <a:r>
              <a:rPr lang="en-US" sz="3520" dirty="0" err="1">
                <a:solidFill>
                  <a:srgbClr val="000000"/>
                </a:solidFill>
                <a:latin typeface="Arimo"/>
              </a:rPr>
              <a:t>да</a:t>
            </a:r>
            <a:r>
              <a:rPr lang="en-US" sz="3520" dirty="0">
                <a:solidFill>
                  <a:srgbClr val="000000"/>
                </a:solidFill>
                <a:latin typeface="Arimo"/>
              </a:rPr>
              <a:t> </a:t>
            </a:r>
            <a:r>
              <a:rPr lang="en-US" sz="3520" dirty="0" err="1">
                <a:solidFill>
                  <a:srgbClr val="000000"/>
                </a:solidFill>
                <a:latin typeface="Arimo"/>
              </a:rPr>
              <a:t>размислат</a:t>
            </a:r>
            <a:r>
              <a:rPr lang="en-US" sz="3520" dirty="0">
                <a:solidFill>
                  <a:srgbClr val="000000"/>
                </a:solidFill>
                <a:latin typeface="Arimo"/>
              </a:rPr>
              <a:t> и </a:t>
            </a:r>
            <a:r>
              <a:rPr lang="en-US" sz="3520" dirty="0" err="1">
                <a:solidFill>
                  <a:srgbClr val="000000"/>
                </a:solidFill>
                <a:latin typeface="Arimo"/>
              </a:rPr>
              <a:t>напишат</a:t>
            </a:r>
            <a:r>
              <a:rPr lang="en-US" sz="3520" dirty="0">
                <a:solidFill>
                  <a:srgbClr val="000000"/>
                </a:solidFill>
                <a:latin typeface="Arimo"/>
              </a:rPr>
              <a:t> </a:t>
            </a:r>
            <a:r>
              <a:rPr lang="en-US" sz="3520" dirty="0" err="1">
                <a:solidFill>
                  <a:srgbClr val="000000"/>
                </a:solidFill>
                <a:latin typeface="Arimo"/>
              </a:rPr>
              <a:t>идеи</a:t>
            </a:r>
            <a:r>
              <a:rPr lang="en-US" sz="3520" dirty="0">
                <a:solidFill>
                  <a:srgbClr val="000000"/>
                </a:solidFill>
                <a:latin typeface="Arimo"/>
              </a:rPr>
              <a:t> </a:t>
            </a:r>
            <a:r>
              <a:rPr lang="en-US" sz="3520" dirty="0" err="1">
                <a:solidFill>
                  <a:srgbClr val="000000"/>
                </a:solidFill>
                <a:latin typeface="Arimo"/>
              </a:rPr>
              <a:t>поврзани</a:t>
            </a:r>
            <a:r>
              <a:rPr lang="en-US" sz="3520" dirty="0">
                <a:solidFill>
                  <a:srgbClr val="000000"/>
                </a:solidFill>
                <a:latin typeface="Arimo"/>
              </a:rPr>
              <a:t> </a:t>
            </a:r>
            <a:r>
              <a:rPr lang="en-US" sz="3520" dirty="0" err="1">
                <a:solidFill>
                  <a:srgbClr val="000000"/>
                </a:solidFill>
                <a:latin typeface="Arimo"/>
              </a:rPr>
              <a:t>со</a:t>
            </a:r>
            <a:r>
              <a:rPr lang="en-US" sz="3520" dirty="0">
                <a:solidFill>
                  <a:srgbClr val="000000"/>
                </a:solidFill>
                <a:latin typeface="Arimo"/>
              </a:rPr>
              <a:t> </a:t>
            </a:r>
            <a:r>
              <a:rPr lang="en-US" sz="3520" dirty="0" err="1">
                <a:solidFill>
                  <a:srgbClr val="000000"/>
                </a:solidFill>
                <a:latin typeface="Arimo"/>
              </a:rPr>
              <a:t>првиот</a:t>
            </a:r>
            <a:r>
              <a:rPr lang="en-US" sz="3520" dirty="0">
                <a:solidFill>
                  <a:srgbClr val="000000"/>
                </a:solidFill>
                <a:latin typeface="Arimo"/>
              </a:rPr>
              <a:t> </a:t>
            </a:r>
            <a:r>
              <a:rPr lang="en-US" sz="3520" dirty="0" err="1">
                <a:solidFill>
                  <a:srgbClr val="000000"/>
                </a:solidFill>
                <a:latin typeface="Arimo"/>
              </a:rPr>
              <a:t>дел</a:t>
            </a:r>
            <a:r>
              <a:rPr lang="en-US" sz="3520" dirty="0">
                <a:solidFill>
                  <a:srgbClr val="000000"/>
                </a:solidFill>
                <a:latin typeface="Arimo"/>
              </a:rPr>
              <a:t> </a:t>
            </a:r>
            <a:r>
              <a:rPr lang="en-US" sz="3520" dirty="0" err="1">
                <a:solidFill>
                  <a:srgbClr val="000000"/>
                </a:solidFill>
                <a:latin typeface="Arimo"/>
              </a:rPr>
              <a:t>од</a:t>
            </a:r>
            <a:r>
              <a:rPr lang="en-US" sz="3520" dirty="0">
                <a:solidFill>
                  <a:srgbClr val="000000"/>
                </a:solidFill>
                <a:latin typeface="Arimo"/>
              </a:rPr>
              <a:t> </a:t>
            </a:r>
            <a:r>
              <a:rPr lang="en-US" sz="3520" dirty="0" err="1">
                <a:solidFill>
                  <a:srgbClr val="000000"/>
                </a:solidFill>
                <a:latin typeface="Arimo"/>
              </a:rPr>
              <a:t>лекцијата</a:t>
            </a:r>
            <a:endParaRPr lang="en-US" sz="3520" dirty="0">
              <a:solidFill>
                <a:srgbClr val="000000"/>
              </a:solidFill>
              <a:latin typeface="Arimo"/>
            </a:endParaRPr>
          </a:p>
          <a:p>
            <a:pPr marL="760108" lvl="1" indent="-380054" algn="just">
              <a:lnSpc>
                <a:spcPts val="4928"/>
              </a:lnSpc>
              <a:buFont typeface="Arial"/>
              <a:buChar char="•"/>
            </a:pPr>
            <a:r>
              <a:rPr lang="en-US" sz="3520" dirty="0" err="1">
                <a:solidFill>
                  <a:srgbClr val="000000"/>
                </a:solidFill>
                <a:latin typeface="Arimo"/>
              </a:rPr>
              <a:t>Го</a:t>
            </a:r>
            <a:r>
              <a:rPr lang="en-US" sz="3520" dirty="0">
                <a:solidFill>
                  <a:srgbClr val="000000"/>
                </a:solidFill>
                <a:latin typeface="Arimo"/>
              </a:rPr>
              <a:t> </a:t>
            </a:r>
            <a:r>
              <a:rPr lang="en-US" sz="3520" dirty="0" err="1">
                <a:solidFill>
                  <a:srgbClr val="000000"/>
                </a:solidFill>
                <a:latin typeface="Arimo"/>
              </a:rPr>
              <a:t>предава</a:t>
            </a:r>
            <a:r>
              <a:rPr lang="en-US" sz="3520" dirty="0">
                <a:solidFill>
                  <a:srgbClr val="000000"/>
                </a:solidFill>
                <a:latin typeface="Arimo"/>
              </a:rPr>
              <a:t> </a:t>
            </a:r>
            <a:r>
              <a:rPr lang="en-US" sz="3520" dirty="0" err="1">
                <a:solidFill>
                  <a:srgbClr val="000000"/>
                </a:solidFill>
                <a:latin typeface="Arimo"/>
              </a:rPr>
              <a:t>првиот</a:t>
            </a:r>
            <a:r>
              <a:rPr lang="en-US" sz="3520" dirty="0">
                <a:solidFill>
                  <a:srgbClr val="000000"/>
                </a:solidFill>
                <a:latin typeface="Arimo"/>
              </a:rPr>
              <a:t> </a:t>
            </a:r>
            <a:r>
              <a:rPr lang="en-US" sz="3520" dirty="0" err="1">
                <a:solidFill>
                  <a:srgbClr val="000000"/>
                </a:solidFill>
                <a:latin typeface="Arimo"/>
              </a:rPr>
              <a:t>дел</a:t>
            </a:r>
            <a:r>
              <a:rPr lang="en-US" sz="3520" dirty="0">
                <a:solidFill>
                  <a:srgbClr val="000000"/>
                </a:solidFill>
                <a:latin typeface="Arimo"/>
              </a:rPr>
              <a:t> </a:t>
            </a:r>
            <a:r>
              <a:rPr lang="en-US" sz="3520" dirty="0" err="1">
                <a:solidFill>
                  <a:srgbClr val="000000"/>
                </a:solidFill>
                <a:latin typeface="Arimo"/>
              </a:rPr>
              <a:t>од</a:t>
            </a:r>
            <a:r>
              <a:rPr lang="en-US" sz="3520" dirty="0">
                <a:solidFill>
                  <a:srgbClr val="000000"/>
                </a:solidFill>
                <a:latin typeface="Arimo"/>
              </a:rPr>
              <a:t> </a:t>
            </a:r>
            <a:r>
              <a:rPr lang="en-US" sz="3520" dirty="0" err="1">
                <a:solidFill>
                  <a:srgbClr val="000000"/>
                </a:solidFill>
                <a:latin typeface="Arimo"/>
              </a:rPr>
              <a:t>лекцијата</a:t>
            </a:r>
            <a:r>
              <a:rPr lang="en-US" sz="3520" dirty="0">
                <a:solidFill>
                  <a:srgbClr val="000000"/>
                </a:solidFill>
                <a:latin typeface="Arimo"/>
              </a:rPr>
              <a:t> (10-15 </a:t>
            </a:r>
            <a:r>
              <a:rPr lang="en-US" sz="3520" dirty="0" err="1">
                <a:solidFill>
                  <a:srgbClr val="000000"/>
                </a:solidFill>
                <a:latin typeface="Arimo"/>
              </a:rPr>
              <a:t>мин</a:t>
            </a:r>
            <a:r>
              <a:rPr lang="en-US" sz="3520" dirty="0">
                <a:solidFill>
                  <a:srgbClr val="000000"/>
                </a:solidFill>
                <a:latin typeface="Arimo"/>
              </a:rPr>
              <a:t>)</a:t>
            </a:r>
          </a:p>
          <a:p>
            <a:pPr marL="760108" lvl="1" indent="-380054" algn="just">
              <a:lnSpc>
                <a:spcPts val="4928"/>
              </a:lnSpc>
              <a:buFont typeface="Arial"/>
              <a:buChar char="•"/>
            </a:pPr>
            <a:r>
              <a:rPr lang="en-US" sz="3520" dirty="0" err="1">
                <a:solidFill>
                  <a:srgbClr val="000000"/>
                </a:solidFill>
                <a:latin typeface="Arimo"/>
              </a:rPr>
              <a:t>Бара</a:t>
            </a:r>
            <a:r>
              <a:rPr lang="en-US" sz="3520" dirty="0">
                <a:solidFill>
                  <a:srgbClr val="000000"/>
                </a:solidFill>
                <a:latin typeface="Arimo"/>
              </a:rPr>
              <a:t> </a:t>
            </a:r>
            <a:r>
              <a:rPr lang="en-US" sz="3520" dirty="0" err="1">
                <a:solidFill>
                  <a:srgbClr val="000000"/>
                </a:solidFill>
                <a:latin typeface="Arimo"/>
              </a:rPr>
              <a:t>од</a:t>
            </a:r>
            <a:r>
              <a:rPr lang="en-US" sz="3520" dirty="0">
                <a:solidFill>
                  <a:srgbClr val="000000"/>
                </a:solidFill>
                <a:latin typeface="Arimo"/>
              </a:rPr>
              <a:t> </a:t>
            </a:r>
            <a:r>
              <a:rPr lang="en-US" sz="3520" dirty="0" err="1">
                <a:solidFill>
                  <a:srgbClr val="000000"/>
                </a:solidFill>
                <a:latin typeface="Arimo"/>
              </a:rPr>
              <a:t>учениците</a:t>
            </a:r>
            <a:r>
              <a:rPr lang="en-US" sz="3520" dirty="0">
                <a:solidFill>
                  <a:srgbClr val="000000"/>
                </a:solidFill>
                <a:latin typeface="Arimo"/>
              </a:rPr>
              <a:t> </a:t>
            </a:r>
            <a:r>
              <a:rPr lang="en-US" sz="3520" dirty="0" err="1">
                <a:solidFill>
                  <a:srgbClr val="000000"/>
                </a:solidFill>
                <a:latin typeface="Arimo"/>
              </a:rPr>
              <a:t>да</a:t>
            </a:r>
            <a:r>
              <a:rPr lang="en-US" sz="3520" dirty="0">
                <a:solidFill>
                  <a:srgbClr val="000000"/>
                </a:solidFill>
                <a:latin typeface="Arimo"/>
              </a:rPr>
              <a:t> </a:t>
            </a:r>
            <a:r>
              <a:rPr lang="en-US" sz="3520" dirty="0" err="1">
                <a:solidFill>
                  <a:srgbClr val="000000"/>
                </a:solidFill>
                <a:latin typeface="Arimo"/>
              </a:rPr>
              <a:t>го</a:t>
            </a:r>
            <a:r>
              <a:rPr lang="en-US" sz="3520" dirty="0">
                <a:solidFill>
                  <a:srgbClr val="000000"/>
                </a:solidFill>
                <a:latin typeface="Arimo"/>
              </a:rPr>
              <a:t> </a:t>
            </a:r>
            <a:r>
              <a:rPr lang="en-US" sz="3520" dirty="0" err="1">
                <a:solidFill>
                  <a:srgbClr val="000000"/>
                </a:solidFill>
                <a:latin typeface="Arimo"/>
              </a:rPr>
              <a:t>споредат</a:t>
            </a:r>
            <a:r>
              <a:rPr lang="en-US" sz="3520" dirty="0">
                <a:solidFill>
                  <a:srgbClr val="000000"/>
                </a:solidFill>
                <a:latin typeface="Arimo"/>
              </a:rPr>
              <a:t> </a:t>
            </a:r>
            <a:r>
              <a:rPr lang="en-US" sz="3520" dirty="0" err="1">
                <a:solidFill>
                  <a:srgbClr val="000000"/>
                </a:solidFill>
                <a:latin typeface="Arimo"/>
              </a:rPr>
              <a:t>она</a:t>
            </a:r>
            <a:r>
              <a:rPr lang="en-US" sz="3520" dirty="0">
                <a:solidFill>
                  <a:srgbClr val="000000"/>
                </a:solidFill>
                <a:latin typeface="Arimo"/>
              </a:rPr>
              <a:t> </a:t>
            </a:r>
            <a:r>
              <a:rPr lang="en-US" sz="3520" dirty="0" err="1">
                <a:solidFill>
                  <a:srgbClr val="000000"/>
                </a:solidFill>
                <a:latin typeface="Arimo"/>
              </a:rPr>
              <a:t>што</a:t>
            </a:r>
            <a:r>
              <a:rPr lang="en-US" sz="3520" dirty="0">
                <a:solidFill>
                  <a:srgbClr val="000000"/>
                </a:solidFill>
                <a:latin typeface="Arimo"/>
              </a:rPr>
              <a:t> </a:t>
            </a:r>
            <a:r>
              <a:rPr lang="en-US" sz="3520" dirty="0" err="1">
                <a:solidFill>
                  <a:srgbClr val="000000"/>
                </a:solidFill>
                <a:latin typeface="Arimo"/>
              </a:rPr>
              <a:t>првично</a:t>
            </a:r>
            <a:r>
              <a:rPr lang="en-US" sz="3520" dirty="0">
                <a:solidFill>
                  <a:srgbClr val="000000"/>
                </a:solidFill>
                <a:latin typeface="Arimo"/>
              </a:rPr>
              <a:t> </a:t>
            </a:r>
            <a:r>
              <a:rPr lang="en-US" sz="3520" dirty="0" err="1">
                <a:solidFill>
                  <a:srgbClr val="000000"/>
                </a:solidFill>
                <a:latin typeface="Arimo"/>
              </a:rPr>
              <a:t>го</a:t>
            </a:r>
            <a:r>
              <a:rPr lang="en-US" sz="3520" dirty="0">
                <a:solidFill>
                  <a:srgbClr val="000000"/>
                </a:solidFill>
                <a:latin typeface="Arimo"/>
              </a:rPr>
              <a:t> </a:t>
            </a:r>
            <a:r>
              <a:rPr lang="en-US" sz="3520" dirty="0" err="1">
                <a:solidFill>
                  <a:srgbClr val="000000"/>
                </a:solidFill>
                <a:latin typeface="Arimo"/>
              </a:rPr>
              <a:t>запишале</a:t>
            </a:r>
            <a:r>
              <a:rPr lang="en-US" sz="3520" dirty="0">
                <a:solidFill>
                  <a:srgbClr val="000000"/>
                </a:solidFill>
                <a:latin typeface="Arimo"/>
              </a:rPr>
              <a:t>, </a:t>
            </a:r>
            <a:r>
              <a:rPr lang="en-US" sz="3520" dirty="0" err="1">
                <a:solidFill>
                  <a:srgbClr val="000000"/>
                </a:solidFill>
                <a:latin typeface="Arimo"/>
              </a:rPr>
              <a:t>предвиделе</a:t>
            </a:r>
            <a:r>
              <a:rPr lang="en-US" sz="3520" dirty="0">
                <a:solidFill>
                  <a:srgbClr val="000000"/>
                </a:solidFill>
                <a:latin typeface="Arimo"/>
              </a:rPr>
              <a:t> </a:t>
            </a:r>
            <a:r>
              <a:rPr lang="en-US" sz="3520" dirty="0" err="1">
                <a:solidFill>
                  <a:srgbClr val="000000"/>
                </a:solidFill>
                <a:latin typeface="Arimo"/>
              </a:rPr>
              <a:t>со</a:t>
            </a:r>
            <a:r>
              <a:rPr lang="en-US" sz="3520" dirty="0">
                <a:solidFill>
                  <a:srgbClr val="000000"/>
                </a:solidFill>
                <a:latin typeface="Arimo"/>
              </a:rPr>
              <a:t> </a:t>
            </a:r>
            <a:r>
              <a:rPr lang="en-US" sz="3520" dirty="0" err="1">
                <a:solidFill>
                  <a:srgbClr val="000000"/>
                </a:solidFill>
                <a:latin typeface="Arimo"/>
              </a:rPr>
              <a:t>презентираната</a:t>
            </a:r>
            <a:r>
              <a:rPr lang="en-US" sz="3520" dirty="0">
                <a:solidFill>
                  <a:srgbClr val="000000"/>
                </a:solidFill>
                <a:latin typeface="Arimo"/>
              </a:rPr>
              <a:t> </a:t>
            </a:r>
            <a:r>
              <a:rPr lang="en-US" sz="3520" dirty="0" err="1">
                <a:solidFill>
                  <a:srgbClr val="000000"/>
                </a:solidFill>
                <a:latin typeface="Arimo"/>
              </a:rPr>
              <a:t>содржина</a:t>
            </a:r>
            <a:r>
              <a:rPr lang="en-US" sz="3520" dirty="0">
                <a:solidFill>
                  <a:srgbClr val="000000"/>
                </a:solidFill>
                <a:latin typeface="Arimo"/>
              </a:rPr>
              <a:t> и </a:t>
            </a:r>
            <a:r>
              <a:rPr lang="en-US" sz="3520" dirty="0" err="1">
                <a:solidFill>
                  <a:srgbClr val="000000"/>
                </a:solidFill>
                <a:latin typeface="Arimo"/>
              </a:rPr>
              <a:t>да</a:t>
            </a:r>
            <a:r>
              <a:rPr lang="en-US" sz="3520" dirty="0">
                <a:solidFill>
                  <a:srgbClr val="000000"/>
                </a:solidFill>
                <a:latin typeface="Arimo"/>
              </a:rPr>
              <a:t> </a:t>
            </a:r>
            <a:r>
              <a:rPr lang="en-US" sz="3520" dirty="0" err="1">
                <a:solidFill>
                  <a:srgbClr val="000000"/>
                </a:solidFill>
                <a:latin typeface="Arimo"/>
              </a:rPr>
              <a:t>ја</a:t>
            </a:r>
            <a:r>
              <a:rPr lang="en-US" sz="3520" dirty="0">
                <a:solidFill>
                  <a:srgbClr val="000000"/>
                </a:solidFill>
                <a:latin typeface="Arimo"/>
              </a:rPr>
              <a:t> </a:t>
            </a:r>
            <a:r>
              <a:rPr lang="en-US" sz="3520" dirty="0" err="1">
                <a:solidFill>
                  <a:srgbClr val="000000"/>
                </a:solidFill>
                <a:latin typeface="Arimo"/>
              </a:rPr>
              <a:t>проверат</a:t>
            </a:r>
            <a:r>
              <a:rPr lang="en-US" sz="3520" dirty="0">
                <a:solidFill>
                  <a:srgbClr val="000000"/>
                </a:solidFill>
                <a:latin typeface="Arimo"/>
              </a:rPr>
              <a:t> </a:t>
            </a:r>
            <a:r>
              <a:rPr lang="en-US" sz="3520" dirty="0" err="1">
                <a:solidFill>
                  <a:srgbClr val="000000"/>
                </a:solidFill>
                <a:latin typeface="Arimo"/>
              </a:rPr>
              <a:t>точноста</a:t>
            </a:r>
            <a:endParaRPr lang="en-US" sz="3520" dirty="0">
              <a:solidFill>
                <a:srgbClr val="000000"/>
              </a:solidFill>
              <a:latin typeface="Arimo"/>
            </a:endParaRPr>
          </a:p>
          <a:p>
            <a:pPr marL="760108" lvl="1" indent="-380054" algn="just">
              <a:lnSpc>
                <a:spcPts val="4928"/>
              </a:lnSpc>
              <a:buFont typeface="Arial"/>
              <a:buChar char="•"/>
            </a:pPr>
            <a:r>
              <a:rPr lang="en-US" sz="3520" dirty="0" err="1">
                <a:solidFill>
                  <a:srgbClr val="000000"/>
                </a:solidFill>
                <a:latin typeface="Arimo"/>
              </a:rPr>
              <a:t>Им</a:t>
            </a:r>
            <a:r>
              <a:rPr lang="en-US" sz="3520" dirty="0">
                <a:solidFill>
                  <a:srgbClr val="000000"/>
                </a:solidFill>
                <a:latin typeface="Arimo"/>
              </a:rPr>
              <a:t> </a:t>
            </a:r>
            <a:r>
              <a:rPr lang="en-US" sz="3520" dirty="0" err="1">
                <a:solidFill>
                  <a:srgbClr val="000000"/>
                </a:solidFill>
                <a:latin typeface="Arimo"/>
              </a:rPr>
              <a:t>се</a:t>
            </a:r>
            <a:r>
              <a:rPr lang="en-US" sz="3520" dirty="0">
                <a:solidFill>
                  <a:srgbClr val="000000"/>
                </a:solidFill>
                <a:latin typeface="Arimo"/>
              </a:rPr>
              <a:t> </a:t>
            </a:r>
            <a:r>
              <a:rPr lang="en-US" sz="3520" dirty="0" err="1">
                <a:solidFill>
                  <a:srgbClr val="000000"/>
                </a:solidFill>
                <a:latin typeface="Arimo"/>
              </a:rPr>
              <a:t>задава</a:t>
            </a:r>
            <a:r>
              <a:rPr lang="en-US" sz="3520" dirty="0">
                <a:solidFill>
                  <a:srgbClr val="000000"/>
                </a:solidFill>
                <a:latin typeface="Arimo"/>
              </a:rPr>
              <a:t> </a:t>
            </a:r>
            <a:r>
              <a:rPr lang="en-US" sz="3520" dirty="0" err="1">
                <a:solidFill>
                  <a:srgbClr val="000000"/>
                </a:solidFill>
                <a:latin typeface="Arimo"/>
              </a:rPr>
              <a:t>нова</a:t>
            </a:r>
            <a:r>
              <a:rPr lang="en-US" sz="3520" dirty="0">
                <a:solidFill>
                  <a:srgbClr val="000000"/>
                </a:solidFill>
                <a:latin typeface="Arimo"/>
              </a:rPr>
              <a:t> </a:t>
            </a:r>
            <a:r>
              <a:rPr lang="en-US" sz="3520" dirty="0" err="1">
                <a:solidFill>
                  <a:srgbClr val="000000"/>
                </a:solidFill>
                <a:latin typeface="Arimo"/>
              </a:rPr>
              <a:t>задача</a:t>
            </a:r>
            <a:r>
              <a:rPr lang="en-US" sz="3520" dirty="0">
                <a:solidFill>
                  <a:srgbClr val="000000"/>
                </a:solidFill>
                <a:latin typeface="Arimo"/>
              </a:rPr>
              <a:t> </a:t>
            </a:r>
            <a:r>
              <a:rPr lang="en-US" sz="3520" dirty="0" err="1">
                <a:solidFill>
                  <a:srgbClr val="000000"/>
                </a:solidFill>
                <a:latin typeface="Arimo"/>
              </a:rPr>
              <a:t>поврзана</a:t>
            </a:r>
            <a:r>
              <a:rPr lang="en-US" sz="3520" dirty="0">
                <a:solidFill>
                  <a:srgbClr val="000000"/>
                </a:solidFill>
                <a:latin typeface="Arimo"/>
              </a:rPr>
              <a:t> </a:t>
            </a:r>
            <a:r>
              <a:rPr lang="en-US" sz="3520" dirty="0" err="1">
                <a:solidFill>
                  <a:srgbClr val="000000"/>
                </a:solidFill>
                <a:latin typeface="Arimo"/>
              </a:rPr>
              <a:t>со</a:t>
            </a:r>
            <a:r>
              <a:rPr lang="en-US" sz="3520" dirty="0">
                <a:solidFill>
                  <a:srgbClr val="000000"/>
                </a:solidFill>
                <a:latin typeface="Arimo"/>
              </a:rPr>
              <a:t> </a:t>
            </a:r>
            <a:r>
              <a:rPr lang="en-US" sz="3520" dirty="0" err="1">
                <a:solidFill>
                  <a:srgbClr val="000000"/>
                </a:solidFill>
                <a:latin typeface="Arimo"/>
              </a:rPr>
              <a:t>вториот</a:t>
            </a:r>
            <a:r>
              <a:rPr lang="en-US" sz="3520" dirty="0">
                <a:solidFill>
                  <a:srgbClr val="000000"/>
                </a:solidFill>
                <a:latin typeface="Arimo"/>
              </a:rPr>
              <a:t> </a:t>
            </a:r>
            <a:r>
              <a:rPr lang="en-US" sz="3520" dirty="0" err="1">
                <a:solidFill>
                  <a:srgbClr val="000000"/>
                </a:solidFill>
                <a:latin typeface="Arimo"/>
              </a:rPr>
              <a:t>дел</a:t>
            </a:r>
            <a:r>
              <a:rPr lang="en-US" sz="3520" dirty="0">
                <a:solidFill>
                  <a:srgbClr val="000000"/>
                </a:solidFill>
                <a:latin typeface="Arimo"/>
              </a:rPr>
              <a:t> </a:t>
            </a:r>
            <a:r>
              <a:rPr lang="en-US" sz="3520" dirty="0" err="1">
                <a:solidFill>
                  <a:srgbClr val="000000"/>
                </a:solidFill>
                <a:latin typeface="Arimo"/>
              </a:rPr>
              <a:t>од</a:t>
            </a:r>
            <a:r>
              <a:rPr lang="en-US" sz="3520" dirty="0">
                <a:solidFill>
                  <a:srgbClr val="000000"/>
                </a:solidFill>
                <a:latin typeface="Arimo"/>
              </a:rPr>
              <a:t> </a:t>
            </a:r>
            <a:r>
              <a:rPr lang="en-US" sz="3520" dirty="0" err="1">
                <a:solidFill>
                  <a:srgbClr val="000000"/>
                </a:solidFill>
                <a:latin typeface="Arimo"/>
              </a:rPr>
              <a:t>лекцијата</a:t>
            </a:r>
            <a:endParaRPr lang="en-US" sz="3520" dirty="0">
              <a:solidFill>
                <a:srgbClr val="000000"/>
              </a:solidFill>
              <a:latin typeface="Arimo"/>
            </a:endParaRPr>
          </a:p>
          <a:p>
            <a:pPr algn="just">
              <a:lnSpc>
                <a:spcPts val="4928"/>
              </a:lnSpc>
            </a:pPr>
            <a:endParaRPr lang="en-US" sz="3520" dirty="0">
              <a:solidFill>
                <a:srgbClr val="000000"/>
              </a:solidFill>
              <a:latin typeface="Arimo"/>
            </a:endParaRPr>
          </a:p>
          <a:p>
            <a:pPr>
              <a:lnSpc>
                <a:spcPts val="1289"/>
              </a:lnSpc>
            </a:pPr>
            <a:endParaRPr lang="en-US" sz="3520" dirty="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740961" y="8536575"/>
            <a:ext cx="2547039" cy="2517014"/>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6325308" y="9909169"/>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11" name="TextBox 11"/>
          <p:cNvSpPr txBox="1"/>
          <p:nvPr/>
        </p:nvSpPr>
        <p:spPr>
          <a:xfrm>
            <a:off x="289373" y="2937401"/>
            <a:ext cx="16969927" cy="1799193"/>
          </a:xfrm>
          <a:prstGeom prst="rect">
            <a:avLst/>
          </a:prstGeom>
        </p:spPr>
        <p:txBody>
          <a:bodyPr lIns="0" tIns="0" rIns="0" bIns="0" rtlCol="0" anchor="t">
            <a:spAutoFit/>
          </a:bodyPr>
          <a:lstStyle/>
          <a:p>
            <a:pPr algn="ctr">
              <a:lnSpc>
                <a:spcPts val="4759"/>
              </a:lnSpc>
            </a:pPr>
            <a:r>
              <a:rPr lang="en-US" sz="3399">
                <a:solidFill>
                  <a:srgbClr val="000000"/>
                </a:solidFill>
                <a:latin typeface="Arimo Bold"/>
              </a:rPr>
              <a:t>Засиленото предавање е техника преку која наставникот ја презентира новата содржина така што комбинира фронтално предавање и дискусија</a:t>
            </a:r>
          </a:p>
          <a:p>
            <a:pPr algn="ctr">
              <a:lnSpc>
                <a:spcPts val="4759"/>
              </a:lnSpc>
            </a:pPr>
            <a:endParaRPr lang="en-US" sz="3399">
              <a:solidFill>
                <a:srgbClr val="000000"/>
              </a:solidFill>
              <a:latin typeface="Arimo Bo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ПАЈАКОВА МРЕЖА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08866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ПАЈАКОВА МРЕЖА</a:t>
            </a:r>
          </a:p>
        </p:txBody>
      </p:sp>
      <p:sp>
        <p:nvSpPr>
          <p:cNvPr id="5" name="TextBox 5"/>
          <p:cNvSpPr txBox="1"/>
          <p:nvPr/>
        </p:nvSpPr>
        <p:spPr>
          <a:xfrm>
            <a:off x="1028700" y="3905102"/>
            <a:ext cx="16475673" cy="4534612"/>
          </a:xfrm>
          <a:prstGeom prst="rect">
            <a:avLst/>
          </a:prstGeom>
        </p:spPr>
        <p:txBody>
          <a:bodyPr lIns="0" tIns="0" rIns="0" bIns="0" rtlCol="0" anchor="t">
            <a:spAutoFit/>
          </a:bodyPr>
          <a:lstStyle/>
          <a:p>
            <a:pPr marL="760108" lvl="1" indent="-380054" algn="just">
              <a:lnSpc>
                <a:spcPts val="4928"/>
              </a:lnSpc>
              <a:buFont typeface="Arial"/>
              <a:buChar char="•"/>
            </a:pPr>
            <a:r>
              <a:rPr lang="en-US" sz="3520" dirty="0" err="1">
                <a:solidFill>
                  <a:srgbClr val="000000"/>
                </a:solidFill>
                <a:latin typeface="Arimo"/>
              </a:rPr>
              <a:t>Погодна</a:t>
            </a:r>
            <a:r>
              <a:rPr lang="en-US" sz="3520" dirty="0">
                <a:solidFill>
                  <a:srgbClr val="000000"/>
                </a:solidFill>
                <a:latin typeface="Arimo"/>
              </a:rPr>
              <a:t> е </a:t>
            </a:r>
            <a:r>
              <a:rPr lang="en-US" sz="3520" dirty="0" err="1">
                <a:solidFill>
                  <a:srgbClr val="000000"/>
                </a:solidFill>
                <a:latin typeface="Arimo"/>
              </a:rPr>
              <a:t>за</a:t>
            </a:r>
            <a:r>
              <a:rPr lang="en-US" sz="3520" dirty="0">
                <a:solidFill>
                  <a:srgbClr val="000000"/>
                </a:solidFill>
                <a:latin typeface="Arimo"/>
              </a:rPr>
              <a:t> </a:t>
            </a:r>
            <a:r>
              <a:rPr lang="en-US" sz="3520" dirty="0" err="1">
                <a:solidFill>
                  <a:srgbClr val="000000"/>
                </a:solidFill>
                <a:latin typeface="Arimo"/>
              </a:rPr>
              <a:t>анализа</a:t>
            </a:r>
            <a:r>
              <a:rPr lang="en-US" sz="3520" dirty="0">
                <a:solidFill>
                  <a:srgbClr val="000000"/>
                </a:solidFill>
                <a:latin typeface="Arimo"/>
              </a:rPr>
              <a:t> </a:t>
            </a:r>
            <a:r>
              <a:rPr lang="en-US" sz="3520" dirty="0" err="1">
                <a:solidFill>
                  <a:srgbClr val="000000"/>
                </a:solidFill>
                <a:latin typeface="Arimo"/>
              </a:rPr>
              <a:t>на</a:t>
            </a:r>
            <a:r>
              <a:rPr lang="en-US" sz="3520" dirty="0">
                <a:solidFill>
                  <a:srgbClr val="000000"/>
                </a:solidFill>
                <a:latin typeface="Arimo"/>
              </a:rPr>
              <a:t> </a:t>
            </a:r>
            <a:r>
              <a:rPr lang="en-US" sz="3520" dirty="0" err="1">
                <a:solidFill>
                  <a:srgbClr val="000000"/>
                </a:solidFill>
                <a:latin typeface="Arimo"/>
              </a:rPr>
              <a:t>текст</a:t>
            </a:r>
            <a:r>
              <a:rPr lang="en-US" sz="3520" dirty="0">
                <a:solidFill>
                  <a:srgbClr val="000000"/>
                </a:solidFill>
                <a:latin typeface="Arimo"/>
              </a:rPr>
              <a:t>, </a:t>
            </a:r>
            <a:r>
              <a:rPr lang="en-US" sz="3520" dirty="0" err="1">
                <a:solidFill>
                  <a:srgbClr val="000000"/>
                </a:solidFill>
                <a:latin typeface="Arimo"/>
              </a:rPr>
              <a:t>во</a:t>
            </a:r>
            <a:r>
              <a:rPr lang="en-US" sz="3520" dirty="0">
                <a:solidFill>
                  <a:srgbClr val="000000"/>
                </a:solidFill>
                <a:latin typeface="Arimo"/>
              </a:rPr>
              <a:t> </a:t>
            </a:r>
            <a:r>
              <a:rPr lang="en-US" sz="3520" dirty="0" err="1">
                <a:solidFill>
                  <a:srgbClr val="000000"/>
                </a:solidFill>
                <a:latin typeface="Arimo"/>
              </a:rPr>
              <a:t>сфаќање</a:t>
            </a:r>
            <a:r>
              <a:rPr lang="en-US" sz="3520" dirty="0">
                <a:solidFill>
                  <a:srgbClr val="000000"/>
                </a:solidFill>
                <a:latin typeface="Arimo"/>
              </a:rPr>
              <a:t> </a:t>
            </a:r>
            <a:r>
              <a:rPr lang="en-US" sz="3520" dirty="0" err="1">
                <a:solidFill>
                  <a:srgbClr val="000000"/>
                </a:solidFill>
                <a:latin typeface="Arimo"/>
              </a:rPr>
              <a:t>на</a:t>
            </a:r>
            <a:r>
              <a:rPr lang="en-US" sz="3520" dirty="0">
                <a:solidFill>
                  <a:srgbClr val="000000"/>
                </a:solidFill>
                <a:latin typeface="Arimo"/>
              </a:rPr>
              <a:t> </a:t>
            </a:r>
            <a:r>
              <a:rPr lang="en-US" sz="3520" dirty="0" err="1">
                <a:solidFill>
                  <a:srgbClr val="000000"/>
                </a:solidFill>
                <a:latin typeface="Arimo"/>
              </a:rPr>
              <a:t>значењето</a:t>
            </a:r>
            <a:endParaRPr lang="en-US" sz="3520" dirty="0">
              <a:solidFill>
                <a:srgbClr val="000000"/>
              </a:solidFill>
              <a:latin typeface="Arimo"/>
            </a:endParaRPr>
          </a:p>
          <a:p>
            <a:pPr marL="760108" lvl="1" indent="-380054" algn="just">
              <a:lnSpc>
                <a:spcPts val="4928"/>
              </a:lnSpc>
              <a:buFont typeface="Arial"/>
              <a:buChar char="•"/>
            </a:pPr>
            <a:r>
              <a:rPr lang="en-US" sz="3520" dirty="0" err="1">
                <a:solidFill>
                  <a:srgbClr val="000000"/>
                </a:solidFill>
                <a:latin typeface="Arimo"/>
              </a:rPr>
              <a:t>Ги</a:t>
            </a:r>
            <a:r>
              <a:rPr lang="en-US" sz="3520" dirty="0">
                <a:solidFill>
                  <a:srgbClr val="000000"/>
                </a:solidFill>
                <a:latin typeface="Arimo"/>
              </a:rPr>
              <a:t> </a:t>
            </a:r>
            <a:r>
              <a:rPr lang="en-US" sz="3520" dirty="0" err="1">
                <a:solidFill>
                  <a:srgbClr val="000000"/>
                </a:solidFill>
                <a:latin typeface="Arimo"/>
              </a:rPr>
              <a:t>активира</a:t>
            </a:r>
            <a:r>
              <a:rPr lang="en-US" sz="3520" dirty="0">
                <a:solidFill>
                  <a:srgbClr val="000000"/>
                </a:solidFill>
                <a:latin typeface="Arimo"/>
              </a:rPr>
              <a:t> </a:t>
            </a:r>
            <a:r>
              <a:rPr lang="en-US" sz="3520" dirty="0" err="1">
                <a:solidFill>
                  <a:srgbClr val="000000"/>
                </a:solidFill>
                <a:latin typeface="Arimo"/>
              </a:rPr>
              <a:t>сите</a:t>
            </a:r>
            <a:r>
              <a:rPr lang="en-US" sz="3520" dirty="0">
                <a:solidFill>
                  <a:srgbClr val="000000"/>
                </a:solidFill>
                <a:latin typeface="Arimo"/>
              </a:rPr>
              <a:t> </a:t>
            </a:r>
            <a:r>
              <a:rPr lang="en-US" sz="3520" dirty="0" err="1">
                <a:solidFill>
                  <a:srgbClr val="000000"/>
                </a:solidFill>
                <a:latin typeface="Arimo"/>
              </a:rPr>
              <a:t>ученици</a:t>
            </a:r>
            <a:endParaRPr lang="en-US" sz="3520" dirty="0">
              <a:solidFill>
                <a:srgbClr val="000000"/>
              </a:solidFill>
              <a:latin typeface="Arimo"/>
            </a:endParaRPr>
          </a:p>
          <a:p>
            <a:pPr marL="760108" lvl="1" indent="-380054" algn="just">
              <a:lnSpc>
                <a:spcPts val="4928"/>
              </a:lnSpc>
              <a:buFont typeface="Arial"/>
              <a:buChar char="•"/>
            </a:pPr>
            <a:r>
              <a:rPr lang="en-US" sz="3520" dirty="0" err="1">
                <a:solidFill>
                  <a:srgbClr val="000000"/>
                </a:solidFill>
                <a:latin typeface="Arimo"/>
              </a:rPr>
              <a:t>Овозможува</a:t>
            </a:r>
            <a:r>
              <a:rPr lang="en-US" sz="3520" dirty="0">
                <a:solidFill>
                  <a:srgbClr val="000000"/>
                </a:solidFill>
                <a:latin typeface="Arimo"/>
              </a:rPr>
              <a:t> </a:t>
            </a:r>
            <a:r>
              <a:rPr lang="en-US" sz="3520" dirty="0" err="1">
                <a:solidFill>
                  <a:srgbClr val="000000"/>
                </a:solidFill>
                <a:latin typeface="Arimo"/>
              </a:rPr>
              <a:t>анализа</a:t>
            </a:r>
            <a:r>
              <a:rPr lang="en-US" sz="3520" dirty="0">
                <a:solidFill>
                  <a:srgbClr val="000000"/>
                </a:solidFill>
                <a:latin typeface="Arimo"/>
              </a:rPr>
              <a:t> </a:t>
            </a:r>
            <a:r>
              <a:rPr lang="en-US" sz="3520" dirty="0" err="1">
                <a:solidFill>
                  <a:srgbClr val="000000"/>
                </a:solidFill>
                <a:latin typeface="Arimo"/>
              </a:rPr>
              <a:t>на</a:t>
            </a:r>
            <a:r>
              <a:rPr lang="en-US" sz="3520" dirty="0">
                <a:solidFill>
                  <a:srgbClr val="000000"/>
                </a:solidFill>
                <a:latin typeface="Arimo"/>
              </a:rPr>
              <a:t> </a:t>
            </a:r>
            <a:r>
              <a:rPr lang="en-US" sz="3520" dirty="0" err="1">
                <a:solidFill>
                  <a:srgbClr val="000000"/>
                </a:solidFill>
                <a:latin typeface="Arimo"/>
              </a:rPr>
              <a:t>текст</a:t>
            </a:r>
            <a:r>
              <a:rPr lang="en-US" sz="3520" dirty="0">
                <a:solidFill>
                  <a:srgbClr val="000000"/>
                </a:solidFill>
                <a:latin typeface="Arimo"/>
              </a:rPr>
              <a:t> </a:t>
            </a:r>
            <a:r>
              <a:rPr lang="en-US" sz="3520" dirty="0" err="1">
                <a:solidFill>
                  <a:srgbClr val="000000"/>
                </a:solidFill>
                <a:latin typeface="Arimo"/>
              </a:rPr>
              <a:t>во</a:t>
            </a:r>
            <a:r>
              <a:rPr lang="en-US" sz="3520" dirty="0">
                <a:solidFill>
                  <a:srgbClr val="000000"/>
                </a:solidFill>
                <a:latin typeface="Arimo"/>
              </a:rPr>
              <a:t> </a:t>
            </a:r>
            <a:r>
              <a:rPr lang="en-US" sz="3520" dirty="0" err="1">
                <a:solidFill>
                  <a:srgbClr val="000000"/>
                </a:solidFill>
                <a:latin typeface="Arimo"/>
              </a:rPr>
              <a:t>структурирана</a:t>
            </a:r>
            <a:r>
              <a:rPr lang="en-US" sz="3520" dirty="0">
                <a:solidFill>
                  <a:srgbClr val="000000"/>
                </a:solidFill>
                <a:latin typeface="Arimo"/>
              </a:rPr>
              <a:t> </a:t>
            </a:r>
            <a:r>
              <a:rPr lang="en-US" sz="3520" dirty="0" err="1">
                <a:solidFill>
                  <a:srgbClr val="000000"/>
                </a:solidFill>
                <a:latin typeface="Arimo"/>
              </a:rPr>
              <a:t>форма</a:t>
            </a:r>
            <a:endParaRPr lang="en-US" sz="3520" dirty="0">
              <a:solidFill>
                <a:srgbClr val="000000"/>
              </a:solidFill>
              <a:latin typeface="Arimo"/>
            </a:endParaRPr>
          </a:p>
          <a:p>
            <a:pPr marL="760108" lvl="1" indent="-380054" algn="just">
              <a:lnSpc>
                <a:spcPts val="4928"/>
              </a:lnSpc>
              <a:buFont typeface="Arial"/>
              <a:buChar char="•"/>
            </a:pPr>
            <a:r>
              <a:rPr lang="en-US" sz="3520" dirty="0" err="1">
                <a:solidFill>
                  <a:srgbClr val="000000"/>
                </a:solidFill>
                <a:latin typeface="Arimo"/>
              </a:rPr>
              <a:t>Корелациај</a:t>
            </a:r>
            <a:r>
              <a:rPr lang="en-US" sz="3520" dirty="0">
                <a:solidFill>
                  <a:srgbClr val="000000"/>
                </a:solidFill>
                <a:latin typeface="Arimo"/>
              </a:rPr>
              <a:t> </a:t>
            </a:r>
            <a:r>
              <a:rPr lang="en-US" sz="3520" dirty="0" err="1">
                <a:solidFill>
                  <a:srgbClr val="000000"/>
                </a:solidFill>
                <a:latin typeface="Arimo"/>
              </a:rPr>
              <a:t>со</a:t>
            </a:r>
            <a:r>
              <a:rPr lang="en-US" sz="3520" dirty="0">
                <a:solidFill>
                  <a:srgbClr val="000000"/>
                </a:solidFill>
                <a:latin typeface="Arimo"/>
              </a:rPr>
              <a:t> </a:t>
            </a:r>
            <a:r>
              <a:rPr lang="en-US" sz="3520" dirty="0" err="1">
                <a:solidFill>
                  <a:srgbClr val="000000"/>
                </a:solidFill>
                <a:latin typeface="Arimo"/>
              </a:rPr>
              <a:t>повеќе</a:t>
            </a:r>
            <a:r>
              <a:rPr lang="en-US" sz="3520" dirty="0">
                <a:solidFill>
                  <a:srgbClr val="000000"/>
                </a:solidFill>
                <a:latin typeface="Arimo"/>
              </a:rPr>
              <a:t> </a:t>
            </a:r>
            <a:r>
              <a:rPr lang="en-US" sz="3520" dirty="0" err="1">
                <a:solidFill>
                  <a:srgbClr val="000000"/>
                </a:solidFill>
                <a:latin typeface="Arimo"/>
              </a:rPr>
              <a:t>наставни</a:t>
            </a:r>
            <a:r>
              <a:rPr lang="en-US" sz="3520" dirty="0">
                <a:solidFill>
                  <a:srgbClr val="000000"/>
                </a:solidFill>
                <a:latin typeface="Arimo"/>
              </a:rPr>
              <a:t> </a:t>
            </a:r>
            <a:r>
              <a:rPr lang="en-US" sz="3520" dirty="0" err="1">
                <a:solidFill>
                  <a:srgbClr val="000000"/>
                </a:solidFill>
                <a:latin typeface="Arimo"/>
              </a:rPr>
              <a:t>предмети</a:t>
            </a:r>
            <a:r>
              <a:rPr lang="en-US" sz="3520" dirty="0">
                <a:solidFill>
                  <a:srgbClr val="000000"/>
                </a:solidFill>
                <a:latin typeface="Arimo"/>
              </a:rPr>
              <a:t>– </a:t>
            </a:r>
            <a:r>
              <a:rPr lang="en-US" sz="3520" dirty="0" err="1">
                <a:solidFill>
                  <a:srgbClr val="000000"/>
                </a:solidFill>
                <a:latin typeface="Arimo"/>
              </a:rPr>
              <a:t>ликовно</a:t>
            </a:r>
            <a:r>
              <a:rPr lang="en-US" sz="3520" dirty="0">
                <a:solidFill>
                  <a:srgbClr val="000000"/>
                </a:solidFill>
                <a:latin typeface="Arimo"/>
              </a:rPr>
              <a:t>, </a:t>
            </a:r>
            <a:r>
              <a:rPr lang="en-US" sz="3520" dirty="0" err="1">
                <a:solidFill>
                  <a:srgbClr val="000000"/>
                </a:solidFill>
                <a:latin typeface="Arimo"/>
              </a:rPr>
              <a:t>музичко</a:t>
            </a:r>
            <a:r>
              <a:rPr lang="en-US" sz="3520" dirty="0">
                <a:solidFill>
                  <a:srgbClr val="000000"/>
                </a:solidFill>
                <a:latin typeface="Arimo"/>
              </a:rPr>
              <a:t>...</a:t>
            </a:r>
          </a:p>
          <a:p>
            <a:pPr marL="760108" lvl="1" indent="-380054" algn="just">
              <a:lnSpc>
                <a:spcPts val="4928"/>
              </a:lnSpc>
              <a:buFont typeface="Arial"/>
              <a:buChar char="•"/>
            </a:pPr>
            <a:r>
              <a:rPr lang="en-US" sz="3520" dirty="0" err="1">
                <a:solidFill>
                  <a:srgbClr val="000000"/>
                </a:solidFill>
                <a:latin typeface="Arimo"/>
              </a:rPr>
              <a:t>Поврзаност</a:t>
            </a:r>
            <a:r>
              <a:rPr lang="en-US" sz="3520" dirty="0">
                <a:solidFill>
                  <a:srgbClr val="000000"/>
                </a:solidFill>
                <a:latin typeface="Arimo"/>
              </a:rPr>
              <a:t> </a:t>
            </a:r>
            <a:r>
              <a:rPr lang="en-US" sz="3520" dirty="0" err="1">
                <a:solidFill>
                  <a:srgbClr val="000000"/>
                </a:solidFill>
                <a:latin typeface="Arimo"/>
              </a:rPr>
              <a:t>со</a:t>
            </a:r>
            <a:r>
              <a:rPr lang="en-US" sz="3520" dirty="0">
                <a:solidFill>
                  <a:srgbClr val="000000"/>
                </a:solidFill>
                <a:latin typeface="Arimo"/>
              </a:rPr>
              <a:t> </a:t>
            </a:r>
            <a:r>
              <a:rPr lang="en-US" sz="3520" dirty="0" err="1">
                <a:solidFill>
                  <a:srgbClr val="000000"/>
                </a:solidFill>
                <a:latin typeface="Arimo"/>
              </a:rPr>
              <a:t>секојдневниот</a:t>
            </a:r>
            <a:r>
              <a:rPr lang="en-US" sz="3520" dirty="0">
                <a:solidFill>
                  <a:srgbClr val="000000"/>
                </a:solidFill>
                <a:latin typeface="Arimo"/>
              </a:rPr>
              <a:t> </a:t>
            </a:r>
            <a:r>
              <a:rPr lang="en-US" sz="3520" dirty="0" err="1">
                <a:solidFill>
                  <a:srgbClr val="000000"/>
                </a:solidFill>
                <a:latin typeface="Arimo"/>
              </a:rPr>
              <a:t>живот</a:t>
            </a:r>
            <a:r>
              <a:rPr lang="en-US" sz="3520" dirty="0">
                <a:solidFill>
                  <a:srgbClr val="000000"/>
                </a:solidFill>
                <a:latin typeface="Arimo"/>
              </a:rPr>
              <a:t>, </a:t>
            </a:r>
            <a:r>
              <a:rPr lang="en-US" sz="3520" dirty="0" err="1">
                <a:solidFill>
                  <a:srgbClr val="000000"/>
                </a:solidFill>
                <a:latin typeface="Arimo"/>
              </a:rPr>
              <a:t>примена</a:t>
            </a:r>
            <a:r>
              <a:rPr lang="en-US" sz="3520" dirty="0">
                <a:solidFill>
                  <a:srgbClr val="000000"/>
                </a:solidFill>
                <a:latin typeface="Arimo"/>
              </a:rPr>
              <a:t> </a:t>
            </a:r>
            <a:r>
              <a:rPr lang="en-US" sz="3520" dirty="0" err="1">
                <a:solidFill>
                  <a:srgbClr val="000000"/>
                </a:solidFill>
                <a:latin typeface="Arimo"/>
              </a:rPr>
              <a:t>на</a:t>
            </a:r>
            <a:r>
              <a:rPr lang="en-US" sz="3520" dirty="0">
                <a:solidFill>
                  <a:srgbClr val="000000"/>
                </a:solidFill>
                <a:latin typeface="Arimo"/>
              </a:rPr>
              <a:t> </a:t>
            </a:r>
            <a:r>
              <a:rPr lang="en-US" sz="3520" dirty="0" err="1">
                <a:solidFill>
                  <a:srgbClr val="000000"/>
                </a:solidFill>
                <a:latin typeface="Arimo"/>
              </a:rPr>
              <a:t>наученото</a:t>
            </a:r>
            <a:endParaRPr lang="en-US" sz="3520" dirty="0">
              <a:solidFill>
                <a:srgbClr val="000000"/>
              </a:solidFill>
              <a:latin typeface="Arimo"/>
            </a:endParaRPr>
          </a:p>
          <a:p>
            <a:pPr marL="760108" lvl="1" indent="-380054" algn="just">
              <a:lnSpc>
                <a:spcPts val="4928"/>
              </a:lnSpc>
              <a:buFont typeface="Arial"/>
              <a:buChar char="•"/>
            </a:pPr>
            <a:r>
              <a:rPr lang="en-US" sz="3520" dirty="0" err="1">
                <a:solidFill>
                  <a:srgbClr val="000000"/>
                </a:solidFill>
                <a:latin typeface="Arimo"/>
              </a:rPr>
              <a:t>Можност</a:t>
            </a:r>
            <a:r>
              <a:rPr lang="en-US" sz="3520" dirty="0">
                <a:solidFill>
                  <a:srgbClr val="000000"/>
                </a:solidFill>
                <a:latin typeface="Arimo"/>
              </a:rPr>
              <a:t> </a:t>
            </a:r>
            <a:r>
              <a:rPr lang="en-US" sz="3520" dirty="0" err="1">
                <a:solidFill>
                  <a:srgbClr val="000000"/>
                </a:solidFill>
                <a:latin typeface="Arimo"/>
              </a:rPr>
              <a:t>за</a:t>
            </a:r>
            <a:r>
              <a:rPr lang="en-US" sz="3520" dirty="0">
                <a:solidFill>
                  <a:srgbClr val="000000"/>
                </a:solidFill>
                <a:latin typeface="Arimo"/>
              </a:rPr>
              <a:t> </a:t>
            </a:r>
            <a:r>
              <a:rPr lang="en-US" sz="3520" dirty="0" err="1">
                <a:solidFill>
                  <a:srgbClr val="000000"/>
                </a:solidFill>
                <a:latin typeface="Arimo"/>
              </a:rPr>
              <a:t>дијагностицирање</a:t>
            </a:r>
            <a:r>
              <a:rPr lang="en-US" sz="3520" dirty="0">
                <a:solidFill>
                  <a:srgbClr val="000000"/>
                </a:solidFill>
                <a:latin typeface="Arimo"/>
              </a:rPr>
              <a:t> </a:t>
            </a:r>
            <a:r>
              <a:rPr lang="en-US" sz="3520" dirty="0" err="1">
                <a:solidFill>
                  <a:srgbClr val="000000"/>
                </a:solidFill>
                <a:latin typeface="Arimo"/>
              </a:rPr>
              <a:t>проблем</a:t>
            </a:r>
            <a:r>
              <a:rPr lang="en-US" sz="3520" dirty="0">
                <a:solidFill>
                  <a:srgbClr val="000000"/>
                </a:solidFill>
                <a:latin typeface="Arimo"/>
              </a:rPr>
              <a:t> </a:t>
            </a:r>
            <a:r>
              <a:rPr lang="en-US" sz="3520" dirty="0" err="1">
                <a:solidFill>
                  <a:srgbClr val="000000"/>
                </a:solidFill>
                <a:latin typeface="Arimo"/>
              </a:rPr>
              <a:t>преку</a:t>
            </a:r>
            <a:r>
              <a:rPr lang="en-US" sz="3520" dirty="0">
                <a:solidFill>
                  <a:srgbClr val="000000"/>
                </a:solidFill>
                <a:latin typeface="Arimo"/>
              </a:rPr>
              <a:t> </a:t>
            </a:r>
            <a:r>
              <a:rPr lang="en-US" sz="3520" dirty="0" err="1">
                <a:solidFill>
                  <a:srgbClr val="000000"/>
                </a:solidFill>
                <a:latin typeface="Arimo"/>
              </a:rPr>
              <a:t>делот</a:t>
            </a:r>
            <a:r>
              <a:rPr lang="en-US" sz="3520" dirty="0">
                <a:solidFill>
                  <a:srgbClr val="000000"/>
                </a:solidFill>
                <a:latin typeface="Arimo"/>
              </a:rPr>
              <a:t>, </a:t>
            </a:r>
            <a:r>
              <a:rPr lang="en-US" sz="3520" dirty="0" err="1">
                <a:solidFill>
                  <a:srgbClr val="000000"/>
                </a:solidFill>
                <a:latin typeface="Arimo"/>
              </a:rPr>
              <a:t>врска</a:t>
            </a:r>
            <a:r>
              <a:rPr lang="en-US" sz="3520" dirty="0">
                <a:solidFill>
                  <a:srgbClr val="000000"/>
                </a:solidFill>
                <a:latin typeface="Arimo"/>
              </a:rPr>
              <a:t> </a:t>
            </a:r>
            <a:r>
              <a:rPr lang="en-US" sz="3520" dirty="0" err="1">
                <a:solidFill>
                  <a:srgbClr val="000000"/>
                </a:solidFill>
                <a:latin typeface="Arimo"/>
              </a:rPr>
              <a:t>со</a:t>
            </a:r>
            <a:r>
              <a:rPr lang="en-US" sz="3520" dirty="0">
                <a:solidFill>
                  <a:srgbClr val="000000"/>
                </a:solidFill>
                <a:latin typeface="Arimo"/>
              </a:rPr>
              <a:t> </a:t>
            </a:r>
            <a:r>
              <a:rPr lang="en-US" sz="3520" dirty="0" err="1">
                <a:solidFill>
                  <a:srgbClr val="000000"/>
                </a:solidFill>
                <a:latin typeface="Arimo"/>
              </a:rPr>
              <a:t>мојот</a:t>
            </a:r>
            <a:r>
              <a:rPr lang="en-US" sz="3520" dirty="0">
                <a:solidFill>
                  <a:srgbClr val="000000"/>
                </a:solidFill>
                <a:latin typeface="Arimo"/>
              </a:rPr>
              <a:t> </a:t>
            </a:r>
            <a:r>
              <a:rPr lang="en-US" sz="3520" dirty="0" err="1">
                <a:solidFill>
                  <a:srgbClr val="000000"/>
                </a:solidFill>
                <a:latin typeface="Arimo"/>
              </a:rPr>
              <a:t>живот</a:t>
            </a:r>
            <a:r>
              <a:rPr lang="en-US" sz="3520" dirty="0">
                <a:solidFill>
                  <a:srgbClr val="000000"/>
                </a:solidFill>
                <a:latin typeface="Arimo"/>
              </a:rPr>
              <a:t>“</a:t>
            </a:r>
          </a:p>
          <a:p>
            <a:pPr marL="760108" lvl="1" indent="-380054" algn="just">
              <a:lnSpc>
                <a:spcPts val="4928"/>
              </a:lnSpc>
              <a:buFont typeface="Arial"/>
              <a:buChar char="•"/>
            </a:pPr>
            <a:r>
              <a:rPr lang="en-US" sz="3520" dirty="0" err="1">
                <a:solidFill>
                  <a:srgbClr val="000000"/>
                </a:solidFill>
                <a:latin typeface="Arimo"/>
              </a:rPr>
              <a:t>Да</a:t>
            </a:r>
            <a:r>
              <a:rPr lang="en-US" sz="3520" dirty="0">
                <a:solidFill>
                  <a:srgbClr val="000000"/>
                </a:solidFill>
                <a:latin typeface="Arimo"/>
              </a:rPr>
              <a:t> </a:t>
            </a:r>
            <a:r>
              <a:rPr lang="en-US" sz="3520" dirty="0" err="1">
                <a:solidFill>
                  <a:srgbClr val="000000"/>
                </a:solidFill>
                <a:latin typeface="Arimo"/>
              </a:rPr>
              <a:t>се</a:t>
            </a:r>
            <a:r>
              <a:rPr lang="en-US" sz="3520" dirty="0">
                <a:solidFill>
                  <a:srgbClr val="000000"/>
                </a:solidFill>
                <a:latin typeface="Arimo"/>
              </a:rPr>
              <a:t> </a:t>
            </a:r>
            <a:r>
              <a:rPr lang="en-US" sz="3520" dirty="0" err="1">
                <a:solidFill>
                  <a:srgbClr val="000000"/>
                </a:solidFill>
                <a:latin typeface="Arimo"/>
              </a:rPr>
              <a:t>поттикне</a:t>
            </a:r>
            <a:r>
              <a:rPr lang="en-US" sz="3520" dirty="0">
                <a:solidFill>
                  <a:srgbClr val="000000"/>
                </a:solidFill>
                <a:latin typeface="Arimo"/>
              </a:rPr>
              <a:t> </a:t>
            </a:r>
            <a:r>
              <a:rPr lang="en-US" sz="3520" dirty="0" err="1">
                <a:solidFill>
                  <a:srgbClr val="000000"/>
                </a:solidFill>
                <a:latin typeface="Arimo"/>
              </a:rPr>
              <a:t>креативност</a:t>
            </a:r>
            <a:r>
              <a:rPr lang="en-US" sz="3520" dirty="0">
                <a:solidFill>
                  <a:srgbClr val="000000"/>
                </a:solidFill>
                <a:latin typeface="Arimo"/>
              </a:rPr>
              <a:t> и </a:t>
            </a:r>
            <a:r>
              <a:rPr lang="en-US" sz="3520" dirty="0" err="1">
                <a:solidFill>
                  <a:srgbClr val="000000"/>
                </a:solidFill>
                <a:latin typeface="Arimo"/>
              </a:rPr>
              <a:t>јакне</a:t>
            </a:r>
            <a:r>
              <a:rPr lang="en-US" sz="3520" dirty="0">
                <a:solidFill>
                  <a:srgbClr val="000000"/>
                </a:solidFill>
                <a:latin typeface="Arimo"/>
              </a:rPr>
              <a:t> </a:t>
            </a:r>
            <a:r>
              <a:rPr lang="en-US" sz="3520" dirty="0" err="1">
                <a:solidFill>
                  <a:srgbClr val="000000"/>
                </a:solidFill>
                <a:latin typeface="Arimo"/>
              </a:rPr>
              <a:t>самодоверба</a:t>
            </a:r>
            <a:r>
              <a:rPr lang="en-US" sz="3520" dirty="0">
                <a:solidFill>
                  <a:srgbClr val="000000"/>
                </a:solidFill>
                <a:latin typeface="Arimo"/>
              </a:rPr>
              <a:t> кај </a:t>
            </a:r>
            <a:r>
              <a:rPr lang="en-US" sz="3520" dirty="0" err="1">
                <a:solidFill>
                  <a:srgbClr val="000000"/>
                </a:solidFill>
                <a:latin typeface="Arimo"/>
              </a:rPr>
              <a:t>учениците</a:t>
            </a:r>
            <a:endParaRPr lang="en-US" sz="3520" dirty="0">
              <a:solidFill>
                <a:srgbClr val="000000"/>
              </a:solidFill>
              <a:latin typeface="Arimo"/>
            </a:endParaRPr>
          </a:p>
          <a:p>
            <a:pPr>
              <a:lnSpc>
                <a:spcPts val="1289"/>
              </a:lnSpc>
            </a:pPr>
            <a:endParaRPr lang="en-US" sz="3520" dirty="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475673" y="8725845"/>
            <a:ext cx="1812327" cy="1790962"/>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6325308" y="9909169"/>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475673" y="8725845"/>
            <a:ext cx="1812327" cy="1790962"/>
          </a:xfrm>
          <a:prstGeom prst="rect">
            <a:avLst/>
          </a:prstGeom>
        </p:spPr>
      </p:pic>
      <p:grpSp>
        <p:nvGrpSpPr>
          <p:cNvPr id="5" name="Group 5"/>
          <p:cNvGrpSpPr/>
          <p:nvPr/>
        </p:nvGrpSpPr>
        <p:grpSpPr>
          <a:xfrm rot="-10800000">
            <a:off x="15923010" y="764000"/>
            <a:ext cx="2364990" cy="188320"/>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7" name="Picture 7"/>
          <p:cNvPicPr>
            <a:picLocks noChangeAspect="1"/>
          </p:cNvPicPr>
          <p:nvPr/>
        </p:nvPicPr>
        <p:blipFill>
          <a:blip r:embed="rId5"/>
          <a:srcRect/>
          <a:stretch>
            <a:fillRect/>
          </a:stretch>
        </p:blipFill>
        <p:spPr>
          <a:xfrm>
            <a:off x="4859665" y="2891091"/>
            <a:ext cx="9919075" cy="7112238"/>
          </a:xfrm>
          <a:prstGeom prst="rect">
            <a:avLst/>
          </a:prstGeom>
        </p:spPr>
      </p:pic>
      <p:grpSp>
        <p:nvGrpSpPr>
          <p:cNvPr id="8" name="Group 8"/>
          <p:cNvGrpSpPr/>
          <p:nvPr/>
        </p:nvGrpSpPr>
        <p:grpSpPr>
          <a:xfrm rot="-10800000">
            <a:off x="6325308" y="9909169"/>
            <a:ext cx="6987790" cy="188320"/>
            <a:chOff x="0" y="0"/>
            <a:chExt cx="5654934" cy="152400"/>
          </a:xfrm>
        </p:grpSpPr>
        <p:sp>
          <p:nvSpPr>
            <p:cNvPr id="9" name="Freeform 9"/>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ПАЈАКОВА МРЕЖА</a:t>
            </a:r>
          </a:p>
        </p:txBody>
      </p:sp>
      <p:grpSp>
        <p:nvGrpSpPr>
          <p:cNvPr id="11" name="Group 11"/>
          <p:cNvGrpSpPr/>
          <p:nvPr/>
        </p:nvGrpSpPr>
        <p:grpSpPr>
          <a:xfrm rot="-10800000">
            <a:off x="6325308" y="2891091"/>
            <a:ext cx="6987790" cy="188320"/>
            <a:chOff x="0" y="0"/>
            <a:chExt cx="5654934" cy="152400"/>
          </a:xfrm>
        </p:grpSpPr>
        <p:sp>
          <p:nvSpPr>
            <p:cNvPr id="12" name="Freeform 12"/>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КВАДРАТ</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919026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475673" y="8725845"/>
            <a:ext cx="1812327" cy="1790962"/>
          </a:xfrm>
          <a:prstGeom prst="rect">
            <a:avLst/>
          </a:prstGeom>
        </p:spPr>
      </p:pic>
      <p:grpSp>
        <p:nvGrpSpPr>
          <p:cNvPr id="5" name="Group 5"/>
          <p:cNvGrpSpPr/>
          <p:nvPr/>
        </p:nvGrpSpPr>
        <p:grpSpPr>
          <a:xfrm rot="-10800000">
            <a:off x="15923010" y="764000"/>
            <a:ext cx="2364990" cy="188320"/>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7" name="Group 7"/>
          <p:cNvGrpSpPr/>
          <p:nvPr/>
        </p:nvGrpSpPr>
        <p:grpSpPr>
          <a:xfrm rot="-10800000">
            <a:off x="6325308" y="990916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9" name="Picture 9"/>
          <p:cNvPicPr>
            <a:picLocks noChangeAspect="1"/>
          </p:cNvPicPr>
          <p:nvPr/>
        </p:nvPicPr>
        <p:blipFill>
          <a:blip r:embed="rId5"/>
          <a:srcRect/>
          <a:stretch>
            <a:fillRect/>
          </a:stretch>
        </p:blipFill>
        <p:spPr>
          <a:xfrm>
            <a:off x="3496141" y="4210883"/>
            <a:ext cx="11295717" cy="5698286"/>
          </a:xfrm>
          <a:prstGeom prst="rect">
            <a:avLst/>
          </a:prstGeom>
        </p:spPr>
      </p:pic>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КВАДРАТ</a:t>
            </a:r>
          </a:p>
        </p:txBody>
      </p:sp>
      <p:sp>
        <p:nvSpPr>
          <p:cNvPr id="11" name="TextBox 11"/>
          <p:cNvSpPr txBox="1"/>
          <p:nvPr/>
        </p:nvSpPr>
        <p:spPr>
          <a:xfrm>
            <a:off x="332813" y="3319716"/>
            <a:ext cx="17622374" cy="2322491"/>
          </a:xfrm>
          <a:prstGeom prst="rect">
            <a:avLst/>
          </a:prstGeom>
        </p:spPr>
        <p:txBody>
          <a:bodyPr lIns="0" tIns="0" rIns="0" bIns="0" rtlCol="0" anchor="t">
            <a:spAutoFit/>
          </a:bodyPr>
          <a:lstStyle/>
          <a:p>
            <a:pPr algn="just">
              <a:lnSpc>
                <a:spcPts val="4368"/>
              </a:lnSpc>
            </a:pPr>
            <a:r>
              <a:rPr lang="en-US" sz="3120">
                <a:solidFill>
                  <a:srgbClr val="000000"/>
                </a:solidFill>
                <a:latin typeface="Arimo Bold"/>
              </a:rPr>
              <a:t>КВАДРАТ техника сосема идентична на ПАЈАКОВА МРЕЖА, има само различна форма</a:t>
            </a:r>
          </a:p>
          <a:p>
            <a:pPr algn="just">
              <a:lnSpc>
                <a:spcPts val="4368"/>
              </a:lnSpc>
            </a:pPr>
            <a:endParaRPr lang="en-US" sz="3120">
              <a:solidFill>
                <a:srgbClr val="000000"/>
              </a:solidFill>
              <a:latin typeface="Arimo Bold"/>
            </a:endParaRPr>
          </a:p>
          <a:p>
            <a:pPr algn="just">
              <a:lnSpc>
                <a:spcPts val="4368"/>
              </a:lnSpc>
            </a:pPr>
            <a:endParaRPr lang="en-US" sz="3120">
              <a:solidFill>
                <a:srgbClr val="000000"/>
              </a:solidFill>
              <a:latin typeface="Arimo Bold"/>
            </a:endParaRPr>
          </a:p>
          <a:p>
            <a:pPr algn="just">
              <a:lnSpc>
                <a:spcPts val="4368"/>
              </a:lnSpc>
            </a:pPr>
            <a:endParaRPr lang="en-US" sz="3120">
              <a:solidFill>
                <a:srgbClr val="000000"/>
              </a:solidFill>
              <a:latin typeface="Arimo Bold"/>
            </a:endParaRPr>
          </a:p>
          <a:p>
            <a:pPr>
              <a:lnSpc>
                <a:spcPts val="729"/>
              </a:lnSpc>
            </a:pPr>
            <a:endParaRPr lang="en-US" sz="3120">
              <a:solidFill>
                <a:srgbClr val="000000"/>
              </a:solidFill>
              <a:latin typeface="Arimo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3075309" y="3645782"/>
            <a:ext cx="18405699" cy="1497718"/>
            <a:chOff x="0" y="1302855"/>
            <a:chExt cx="24540932" cy="1996957"/>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08388" y="1302855"/>
              <a:ext cx="21732544" cy="1996957"/>
            </a:xfrm>
            <a:prstGeom prst="rect">
              <a:avLst/>
            </a:prstGeom>
          </p:spPr>
          <p:txBody>
            <a:bodyPr wrap="square" lIns="0" tIns="0" rIns="0" bIns="0" rtlCol="0" anchor="t">
              <a:spAutoFit/>
            </a:bodyPr>
            <a:lstStyle/>
            <a:p>
              <a:pPr>
                <a:lnSpc>
                  <a:spcPts val="13300"/>
                </a:lnSpc>
                <a:spcBef>
                  <a:spcPct val="0"/>
                </a:spcBef>
              </a:pPr>
              <a:r>
                <a:rPr lang="ru-RU" sz="6600" dirty="0">
                  <a:solidFill>
                    <a:srgbClr val="84E1A1"/>
                  </a:solidFill>
                  <a:latin typeface="Noto Sans Bold"/>
                </a:rPr>
                <a:t>ТЕХНИКА: ЧЕКАЊЕ</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913012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ПРИЧИНИ И ПОСЛЕДИЦИ</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2632933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712261" y="6039452"/>
            <a:ext cx="2547039" cy="2517014"/>
          </a:xfrm>
          <a:prstGeom prst="rect">
            <a:avLst/>
          </a:prstGeom>
        </p:spPr>
      </p:pic>
      <p:grpSp>
        <p:nvGrpSpPr>
          <p:cNvPr id="5" name="Group 5"/>
          <p:cNvGrpSpPr/>
          <p:nvPr/>
        </p:nvGrpSpPr>
        <p:grpSpPr>
          <a:xfrm rot="-10800000">
            <a:off x="15923010" y="764000"/>
            <a:ext cx="2364990" cy="188320"/>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7" name="Picture 7"/>
          <p:cNvPicPr>
            <a:picLocks noChangeAspect="1"/>
          </p:cNvPicPr>
          <p:nvPr/>
        </p:nvPicPr>
        <p:blipFill>
          <a:blip r:embed="rId5"/>
          <a:srcRect/>
          <a:stretch>
            <a:fillRect/>
          </a:stretch>
        </p:blipFill>
        <p:spPr>
          <a:xfrm>
            <a:off x="4447993" y="4166590"/>
            <a:ext cx="9729616" cy="5930900"/>
          </a:xfrm>
          <a:prstGeom prst="rect">
            <a:avLst/>
          </a:prstGeom>
        </p:spPr>
      </p:pic>
      <p:grpSp>
        <p:nvGrpSpPr>
          <p:cNvPr id="8" name="Group 8"/>
          <p:cNvGrpSpPr/>
          <p:nvPr/>
        </p:nvGrpSpPr>
        <p:grpSpPr>
          <a:xfrm rot="-10800000">
            <a:off x="6325308" y="9909169"/>
            <a:ext cx="6987790" cy="188320"/>
            <a:chOff x="0" y="0"/>
            <a:chExt cx="5654934" cy="152400"/>
          </a:xfrm>
        </p:grpSpPr>
        <p:sp>
          <p:nvSpPr>
            <p:cNvPr id="9" name="Freeform 9"/>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ПРИЧИНИ И ПОСЛЕДИЦИ</a:t>
            </a:r>
          </a:p>
        </p:txBody>
      </p:sp>
      <p:sp>
        <p:nvSpPr>
          <p:cNvPr id="11" name="TextBox 11"/>
          <p:cNvSpPr txBox="1"/>
          <p:nvPr/>
        </p:nvSpPr>
        <p:spPr>
          <a:xfrm>
            <a:off x="501614" y="3031316"/>
            <a:ext cx="17622374" cy="2544793"/>
          </a:xfrm>
          <a:prstGeom prst="rect">
            <a:avLst/>
          </a:prstGeom>
        </p:spPr>
        <p:txBody>
          <a:bodyPr lIns="0" tIns="0" rIns="0" bIns="0" rtlCol="0" anchor="t">
            <a:spAutoFit/>
          </a:bodyPr>
          <a:lstStyle/>
          <a:p>
            <a:pPr marL="911236" lvl="1" indent="-455618" algn="just">
              <a:lnSpc>
                <a:spcPts val="5908"/>
              </a:lnSpc>
              <a:buFont typeface="Arial"/>
              <a:buChar char="•"/>
            </a:pPr>
            <a:r>
              <a:rPr lang="en-US" sz="4220">
                <a:solidFill>
                  <a:srgbClr val="000000"/>
                </a:solidFill>
                <a:latin typeface="Arimo"/>
              </a:rPr>
              <a:t>Се што се случува околу нас има причини и последици</a:t>
            </a:r>
          </a:p>
          <a:p>
            <a:pPr marL="911236" lvl="1" indent="-455618">
              <a:lnSpc>
                <a:spcPts val="5908"/>
              </a:lnSpc>
              <a:buFont typeface="Arial"/>
              <a:buChar char="•"/>
            </a:pPr>
            <a:r>
              <a:rPr lang="en-US" sz="4220">
                <a:solidFill>
                  <a:srgbClr val="000000"/>
                </a:solidFill>
                <a:latin typeface="Arimo"/>
              </a:rPr>
              <a:t>Со оваа техника ученикот го гради својот научен поглед на светот</a:t>
            </a:r>
          </a:p>
          <a:p>
            <a:pPr algn="just">
              <a:lnSpc>
                <a:spcPts val="5908"/>
              </a:lnSpc>
            </a:pPr>
            <a:r>
              <a:rPr lang="en-US" sz="4220">
                <a:solidFill>
                  <a:srgbClr val="000000"/>
                </a:solidFill>
                <a:latin typeface="Arimo Bold"/>
              </a:rPr>
              <a:t>Пример:</a:t>
            </a:r>
          </a:p>
          <a:p>
            <a:pPr>
              <a:lnSpc>
                <a:spcPts val="2268"/>
              </a:lnSpc>
            </a:pPr>
            <a:endParaRPr lang="en-US" sz="4220">
              <a:solidFill>
                <a:srgbClr val="000000"/>
              </a:solidFill>
              <a:latin typeface="Arimo Bo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0"/>
            <a:ext cx="18361411" cy="1112997"/>
            <a:chOff x="-6533558" y="2484196"/>
            <a:chExt cx="24481881" cy="1483997"/>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7"/>
            </a:xfrm>
            <a:prstGeom prst="rect">
              <a:avLst/>
            </a:prstGeom>
          </p:spPr>
          <p:txBody>
            <a:bodyPr wrap="square" lIns="0" tIns="0" rIns="0" bIns="0" rtlCol="0" anchor="t">
              <a:spAutoFit/>
            </a:bodyPr>
            <a:lstStyle/>
            <a:p>
              <a:pPr algn="ctr">
                <a:lnSpc>
                  <a:spcPts val="9306"/>
                </a:lnSpc>
                <a:spcBef>
                  <a:spcPct val="0"/>
                </a:spcBef>
              </a:pPr>
              <a:r>
                <a:rPr lang="ru-RU" sz="6600" dirty="0">
                  <a:solidFill>
                    <a:srgbClr val="84E1A1"/>
                  </a:solidFill>
                  <a:latin typeface="Noto Sans Bold"/>
                </a:rPr>
                <a:t>Техниката Три клуча и една брава</a:t>
              </a:r>
              <a:endParaRPr lang="en-US" sz="6600" dirty="0">
                <a:solidFill>
                  <a:srgbClr val="84E1A1"/>
                </a:solidFill>
                <a:latin typeface="Noto Sans Bold"/>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2762985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073243"/>
          </a:xfrm>
          <a:prstGeom prst="rect">
            <a:avLst/>
          </a:prstGeom>
        </p:spPr>
        <p:txBody>
          <a:bodyPr lIns="0" tIns="0" rIns="0" bIns="0" rtlCol="0" anchor="t">
            <a:spAutoFit/>
          </a:bodyPr>
          <a:lstStyle/>
          <a:p>
            <a:pPr algn="ctr">
              <a:lnSpc>
                <a:spcPts val="9306"/>
              </a:lnSpc>
              <a:spcBef>
                <a:spcPct val="0"/>
              </a:spcBef>
            </a:pPr>
            <a:r>
              <a:rPr lang="en-US" sz="5400" dirty="0">
                <a:solidFill>
                  <a:srgbClr val="FFFFFF"/>
                </a:solidFill>
                <a:latin typeface="Noto Sans Bold"/>
              </a:rPr>
              <a:t>ТЕХНИКА: </a:t>
            </a:r>
            <a:r>
              <a:rPr lang="ru-RU" sz="5400" dirty="0">
                <a:solidFill>
                  <a:srgbClr val="FFFFFF"/>
                </a:solidFill>
                <a:latin typeface="Noto Sans Bold"/>
              </a:rPr>
              <a:t>Техниката Три клуча и една брава</a:t>
            </a:r>
            <a:endParaRPr lang="en-US" sz="5400" dirty="0">
              <a:solidFill>
                <a:srgbClr val="FFFFFF"/>
              </a:solidFill>
              <a:latin typeface="Noto Sans Bold"/>
            </a:endParaRPr>
          </a:p>
        </p:txBody>
      </p:sp>
      <p:sp>
        <p:nvSpPr>
          <p:cNvPr id="5" name="TextBox 5"/>
          <p:cNvSpPr txBox="1"/>
          <p:nvPr/>
        </p:nvSpPr>
        <p:spPr>
          <a:xfrm>
            <a:off x="906163" y="2983799"/>
            <a:ext cx="16475673" cy="7139968"/>
          </a:xfrm>
          <a:prstGeom prst="rect">
            <a:avLst/>
          </a:prstGeom>
        </p:spPr>
        <p:txBody>
          <a:bodyPr lIns="0" tIns="0" rIns="0" bIns="0" rtlCol="0" anchor="t">
            <a:spAutoFit/>
          </a:bodyPr>
          <a:lstStyle/>
          <a:p>
            <a:pPr marL="380054" lvl="1" algn="just">
              <a:lnSpc>
                <a:spcPts val="4928"/>
              </a:lnSpc>
            </a:pPr>
            <a:r>
              <a:rPr lang="en-US" sz="3520" dirty="0" err="1">
                <a:solidFill>
                  <a:srgbClr val="000000"/>
                </a:solidFill>
                <a:latin typeface="Arimo Bold"/>
              </a:rPr>
              <a:t>Активности</a:t>
            </a:r>
            <a:r>
              <a:rPr lang="en-US" sz="3520" dirty="0">
                <a:solidFill>
                  <a:srgbClr val="000000"/>
                </a:solidFill>
                <a:latin typeface="Arimo Bold"/>
              </a:rPr>
              <a:t>:</a:t>
            </a:r>
          </a:p>
          <a:p>
            <a:pPr marL="760108" lvl="1" indent="-380054">
              <a:lnSpc>
                <a:spcPts val="4928"/>
              </a:lnSpc>
              <a:buFont typeface="Arial"/>
              <a:buChar char="•"/>
            </a:pPr>
            <a:r>
              <a:rPr lang="ru-RU" sz="3520" dirty="0">
                <a:solidFill>
                  <a:srgbClr val="000000"/>
                </a:solidFill>
                <a:latin typeface="Arimo"/>
              </a:rPr>
              <a:t>Учениците издвојуваат 3 клучни елементи од содржината на текстот, но ги кажуваат исклучиво со свои зборови, во вид на реченици (три клуча). </a:t>
            </a:r>
          </a:p>
          <a:p>
            <a:pPr marL="760108" lvl="1" indent="-380054" algn="just">
              <a:lnSpc>
                <a:spcPts val="4928"/>
              </a:lnSpc>
              <a:buFont typeface="Arial"/>
              <a:buChar char="•"/>
            </a:pPr>
            <a:r>
              <a:rPr lang="ru-RU" sz="3520" dirty="0">
                <a:solidFill>
                  <a:srgbClr val="000000"/>
                </a:solidFill>
                <a:latin typeface="Arimo"/>
              </a:rPr>
              <a:t>Потоа се бара од учениците да издвојат зборови на авторот (цитат) кои најмногу ја потврдуваат содржината на текстот. </a:t>
            </a:r>
            <a:endParaRPr lang="en-US" sz="3520" dirty="0">
              <a:solidFill>
                <a:srgbClr val="000000"/>
              </a:solidFill>
              <a:latin typeface="Arimo"/>
            </a:endParaRPr>
          </a:p>
          <a:p>
            <a:pPr marL="760108" lvl="1" indent="-380054" algn="just">
              <a:lnSpc>
                <a:spcPts val="4928"/>
              </a:lnSpc>
              <a:buFont typeface="Arial"/>
              <a:buChar char="•"/>
            </a:pPr>
            <a:r>
              <a:rPr lang="ru-RU" sz="3520" dirty="0">
                <a:solidFill>
                  <a:srgbClr val="000000"/>
                </a:solidFill>
                <a:latin typeface="Arimo"/>
              </a:rPr>
              <a:t>Значи, бравата во оваа техника се зборовите на авторот на текстот (цитатот).</a:t>
            </a:r>
            <a:endParaRPr lang="en-US" sz="3520" dirty="0">
              <a:solidFill>
                <a:srgbClr val="000000"/>
              </a:solidFill>
              <a:latin typeface="Arimo"/>
            </a:endParaRPr>
          </a:p>
          <a:p>
            <a:pPr marL="760108" lvl="1" indent="-380054" algn="just">
              <a:lnSpc>
                <a:spcPts val="4928"/>
              </a:lnSpc>
              <a:buFont typeface="Arial"/>
              <a:buChar char="•"/>
            </a:pPr>
            <a:r>
              <a:rPr lang="ru-RU" sz="3520" dirty="0">
                <a:solidFill>
                  <a:srgbClr val="000000"/>
                </a:solidFill>
                <a:latin typeface="Arimo"/>
              </a:rPr>
              <a:t>Учениците го споделуваат напишаното.</a:t>
            </a:r>
            <a:endParaRPr lang="en-US" sz="3520" dirty="0">
              <a:solidFill>
                <a:srgbClr val="000000"/>
              </a:solidFill>
              <a:latin typeface="Arimo"/>
            </a:endParaRPr>
          </a:p>
          <a:p>
            <a:pPr marL="760108" lvl="1" indent="-380054" algn="just">
              <a:lnSpc>
                <a:spcPts val="4928"/>
              </a:lnSpc>
              <a:buFont typeface="Arial"/>
              <a:buChar char="•"/>
            </a:pPr>
            <a:r>
              <a:rPr lang="ru-RU" sz="3520" dirty="0">
                <a:solidFill>
                  <a:srgbClr val="000000"/>
                </a:solidFill>
                <a:latin typeface="Arimo"/>
              </a:rPr>
              <a:t>Учениците ја изработуваат задачата, читаат, дискутираат за индивидуалноста во изборот (секој избира по сопствено видување, сите не селектираат исто). </a:t>
            </a:r>
          </a:p>
          <a:p>
            <a:pPr>
              <a:lnSpc>
                <a:spcPts val="1289"/>
              </a:lnSpc>
            </a:pPr>
            <a:endParaRPr lang="en-US" sz="3520" dirty="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475673" y="8725845"/>
            <a:ext cx="1812327" cy="1790962"/>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6325308" y="9909169"/>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extLst>
      <p:ext uri="{BB962C8B-B14F-4D97-AF65-F5344CB8AC3E}">
        <p14:creationId xmlns:p14="http://schemas.microsoft.com/office/powerpoint/2010/main" val="9834962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84038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4" name="Group 4"/>
          <p:cNvGrpSpPr/>
          <p:nvPr/>
        </p:nvGrpSpPr>
        <p:grpSpPr>
          <a:xfrm rot="-10800000">
            <a:off x="0" y="9258300"/>
            <a:ext cx="2364990" cy="188320"/>
            <a:chOff x="0" y="0"/>
            <a:chExt cx="1913890" cy="152400"/>
          </a:xfrm>
        </p:grpSpPr>
        <p:sp>
          <p:nvSpPr>
            <p:cNvPr id="5" name="Freeform 5"/>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6" name="Picture 6"/>
          <p:cNvPicPr>
            <a:picLocks noChangeAspect="1"/>
          </p:cNvPicPr>
          <p:nvPr/>
        </p:nvPicPr>
        <p:blipFill>
          <a:blip r:embed="rId2">
            <a:alphaModFix amt="2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64303" y="363803"/>
            <a:ext cx="9559393" cy="9559393"/>
          </a:xfrm>
          <a:prstGeom prst="rect">
            <a:avLst/>
          </a:prstGeom>
        </p:spPr>
      </p:pic>
      <p:sp>
        <p:nvSpPr>
          <p:cNvPr id="7" name="TextBox 7"/>
          <p:cNvSpPr txBox="1"/>
          <p:nvPr/>
        </p:nvSpPr>
        <p:spPr>
          <a:xfrm>
            <a:off x="4364303" y="3114440"/>
            <a:ext cx="9559393" cy="6420728"/>
          </a:xfrm>
          <a:prstGeom prst="rect">
            <a:avLst/>
          </a:prstGeom>
        </p:spPr>
        <p:txBody>
          <a:bodyPr lIns="0" tIns="0" rIns="0" bIns="0" rtlCol="0" anchor="t">
            <a:spAutoFit/>
          </a:bodyPr>
          <a:lstStyle/>
          <a:p>
            <a:pPr algn="ctr">
              <a:lnSpc>
                <a:spcPts val="8599"/>
              </a:lnSpc>
            </a:pPr>
            <a:r>
              <a:rPr lang="en-US" sz="4299" dirty="0">
                <a:solidFill>
                  <a:schemeClr val="bg1"/>
                </a:solidFill>
                <a:latin typeface="Arimo Bold"/>
              </a:rPr>
              <a:t>Техники </a:t>
            </a:r>
            <a:r>
              <a:rPr lang="en-US" sz="4299" dirty="0" err="1">
                <a:solidFill>
                  <a:schemeClr val="bg1"/>
                </a:solidFill>
                <a:latin typeface="Arimo Bold"/>
              </a:rPr>
              <a:t>на</a:t>
            </a:r>
            <a:r>
              <a:rPr lang="en-US" sz="4299" dirty="0">
                <a:solidFill>
                  <a:schemeClr val="bg1"/>
                </a:solidFill>
                <a:latin typeface="Arimo Bold"/>
              </a:rPr>
              <a:t> </a:t>
            </a:r>
            <a:r>
              <a:rPr lang="en-US" sz="4299" dirty="0" err="1">
                <a:solidFill>
                  <a:schemeClr val="bg1"/>
                </a:solidFill>
                <a:latin typeface="Arimo Bold"/>
              </a:rPr>
              <a:t>учење</a:t>
            </a:r>
            <a:endParaRPr lang="en-US" sz="4299" dirty="0">
              <a:solidFill>
                <a:schemeClr val="bg1"/>
              </a:solidFill>
              <a:latin typeface="Arimo Bold"/>
            </a:endParaRPr>
          </a:p>
          <a:p>
            <a:pPr algn="ctr">
              <a:lnSpc>
                <a:spcPts val="8599"/>
              </a:lnSpc>
            </a:pPr>
            <a:r>
              <a:rPr lang="en-US" sz="4299" dirty="0">
                <a:solidFill>
                  <a:schemeClr val="bg1"/>
                </a:solidFill>
                <a:latin typeface="Arimo Bold"/>
              </a:rPr>
              <a:t>- </a:t>
            </a:r>
            <a:r>
              <a:rPr lang="en-US" sz="4299" dirty="0" err="1">
                <a:solidFill>
                  <a:schemeClr val="bg1"/>
                </a:solidFill>
                <a:latin typeface="Arimo Bold"/>
              </a:rPr>
              <a:t>факторите</a:t>
            </a:r>
            <a:r>
              <a:rPr lang="en-US" sz="4299" dirty="0">
                <a:solidFill>
                  <a:schemeClr val="bg1"/>
                </a:solidFill>
                <a:latin typeface="Arimo Bold"/>
              </a:rPr>
              <a:t> </a:t>
            </a:r>
            <a:r>
              <a:rPr lang="en-US" sz="4299" dirty="0" err="1">
                <a:solidFill>
                  <a:schemeClr val="bg1"/>
                </a:solidFill>
                <a:latin typeface="Arimo Bold"/>
              </a:rPr>
              <a:t>кои</a:t>
            </a:r>
            <a:r>
              <a:rPr lang="en-US" sz="4299" dirty="0">
                <a:solidFill>
                  <a:schemeClr val="bg1"/>
                </a:solidFill>
                <a:latin typeface="Arimo Bold"/>
              </a:rPr>
              <a:t> </a:t>
            </a:r>
            <a:r>
              <a:rPr lang="en-US" sz="4299" dirty="0" err="1">
                <a:solidFill>
                  <a:schemeClr val="bg1"/>
                </a:solidFill>
                <a:latin typeface="Arimo Bold"/>
              </a:rPr>
              <a:t>влијаат</a:t>
            </a:r>
            <a:r>
              <a:rPr lang="en-US" sz="4299" dirty="0">
                <a:solidFill>
                  <a:schemeClr val="bg1"/>
                </a:solidFill>
                <a:latin typeface="Arimo Bold"/>
              </a:rPr>
              <a:t> </a:t>
            </a:r>
            <a:r>
              <a:rPr lang="en-US" sz="4299" dirty="0" err="1">
                <a:solidFill>
                  <a:schemeClr val="bg1"/>
                </a:solidFill>
                <a:latin typeface="Arimo Bold"/>
              </a:rPr>
              <a:t>на</a:t>
            </a:r>
            <a:r>
              <a:rPr lang="en-US" sz="4299" dirty="0">
                <a:solidFill>
                  <a:schemeClr val="bg1"/>
                </a:solidFill>
                <a:latin typeface="Arimo Bold"/>
              </a:rPr>
              <a:t> </a:t>
            </a:r>
            <a:r>
              <a:rPr lang="en-US" sz="4299" dirty="0" err="1">
                <a:solidFill>
                  <a:schemeClr val="bg1"/>
                </a:solidFill>
                <a:latin typeface="Arimo Bold"/>
              </a:rPr>
              <a:t>квалитетот</a:t>
            </a:r>
            <a:r>
              <a:rPr lang="en-US" sz="4299" dirty="0">
                <a:solidFill>
                  <a:schemeClr val="bg1"/>
                </a:solidFill>
                <a:latin typeface="Arimo Bold"/>
              </a:rPr>
              <a:t> </a:t>
            </a:r>
            <a:r>
              <a:rPr lang="en-US" sz="4299" dirty="0" err="1">
                <a:solidFill>
                  <a:schemeClr val="bg1"/>
                </a:solidFill>
                <a:latin typeface="Arimo Bold"/>
              </a:rPr>
              <a:t>на</a:t>
            </a:r>
            <a:r>
              <a:rPr lang="en-US" sz="4299" dirty="0">
                <a:solidFill>
                  <a:schemeClr val="bg1"/>
                </a:solidFill>
                <a:latin typeface="Arimo Bold"/>
              </a:rPr>
              <a:t> </a:t>
            </a:r>
            <a:r>
              <a:rPr lang="en-US" sz="4299" dirty="0" err="1">
                <a:solidFill>
                  <a:schemeClr val="bg1"/>
                </a:solidFill>
                <a:latin typeface="Arimo Bold"/>
              </a:rPr>
              <a:t>знаење</a:t>
            </a:r>
            <a:r>
              <a:rPr lang="en-US" sz="4299" dirty="0">
                <a:solidFill>
                  <a:schemeClr val="bg1"/>
                </a:solidFill>
                <a:latin typeface="Arimo Bold"/>
              </a:rPr>
              <a:t>, </a:t>
            </a:r>
            <a:r>
              <a:rPr lang="en-US" sz="4299" dirty="0" err="1">
                <a:solidFill>
                  <a:schemeClr val="bg1"/>
                </a:solidFill>
                <a:latin typeface="Arimo Bold"/>
              </a:rPr>
              <a:t>креативност</a:t>
            </a:r>
            <a:r>
              <a:rPr lang="en-US" sz="4299" dirty="0">
                <a:solidFill>
                  <a:schemeClr val="bg1"/>
                </a:solidFill>
                <a:latin typeface="Arimo Bold"/>
              </a:rPr>
              <a:t> и </a:t>
            </a:r>
            <a:r>
              <a:rPr lang="en-US" sz="4299" dirty="0" err="1">
                <a:solidFill>
                  <a:schemeClr val="bg1"/>
                </a:solidFill>
                <a:latin typeface="Arimo Bold"/>
              </a:rPr>
              <a:t>интелигенција</a:t>
            </a:r>
            <a:r>
              <a:rPr lang="en-US" sz="4299" dirty="0">
                <a:solidFill>
                  <a:schemeClr val="bg1"/>
                </a:solidFill>
                <a:latin typeface="Arimo Bold"/>
              </a:rPr>
              <a:t>, </a:t>
            </a:r>
            <a:r>
              <a:rPr lang="en-US" sz="4299" dirty="0" err="1">
                <a:solidFill>
                  <a:schemeClr val="bg1"/>
                </a:solidFill>
                <a:latin typeface="Arimo Bold"/>
              </a:rPr>
              <a:t>активности</a:t>
            </a:r>
            <a:r>
              <a:rPr lang="en-US" sz="4299" dirty="0">
                <a:solidFill>
                  <a:schemeClr val="bg1"/>
                </a:solidFill>
                <a:latin typeface="Arimo Bold"/>
              </a:rPr>
              <a:t> </a:t>
            </a:r>
            <a:r>
              <a:rPr lang="en-US" sz="4299" dirty="0" err="1">
                <a:solidFill>
                  <a:schemeClr val="bg1"/>
                </a:solidFill>
                <a:latin typeface="Arimo Bold"/>
              </a:rPr>
              <a:t>за</a:t>
            </a:r>
            <a:r>
              <a:rPr lang="en-US" sz="4299" dirty="0">
                <a:solidFill>
                  <a:schemeClr val="bg1"/>
                </a:solidFill>
                <a:latin typeface="Arimo Bold"/>
              </a:rPr>
              <a:t> </a:t>
            </a:r>
            <a:r>
              <a:rPr lang="en-US" sz="4299" dirty="0" err="1">
                <a:solidFill>
                  <a:schemeClr val="bg1"/>
                </a:solidFill>
                <a:latin typeface="Arimo Bold"/>
              </a:rPr>
              <a:t>учење</a:t>
            </a:r>
            <a:endParaRPr lang="en-US" sz="4299" dirty="0">
              <a:solidFill>
                <a:schemeClr val="bg1"/>
              </a:solidFill>
              <a:latin typeface="Arimo Bold"/>
            </a:endParaRPr>
          </a:p>
          <a:p>
            <a:pPr algn="ctr">
              <a:lnSpc>
                <a:spcPts val="8599"/>
              </a:lnSpc>
            </a:pPr>
            <a:endParaRPr lang="en-US" sz="4299" dirty="0">
              <a:solidFill>
                <a:schemeClr val="bg1"/>
              </a:solidFill>
              <a:latin typeface="Arimo Bo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3803197" y="2151110"/>
            <a:ext cx="10681605" cy="5904806"/>
            <a:chOff x="0" y="-104775"/>
            <a:chExt cx="14242141" cy="7873074"/>
          </a:xfrm>
        </p:grpSpPr>
        <p:sp>
          <p:nvSpPr>
            <p:cNvPr id="4" name="TextBox 4"/>
            <p:cNvSpPr txBox="1"/>
            <p:nvPr/>
          </p:nvSpPr>
          <p:spPr>
            <a:xfrm>
              <a:off x="0" y="-104775"/>
              <a:ext cx="14242141" cy="6055149"/>
            </a:xfrm>
            <a:prstGeom prst="rect">
              <a:avLst/>
            </a:prstGeom>
          </p:spPr>
          <p:txBody>
            <a:bodyPr lIns="0" tIns="0" rIns="0" bIns="0" rtlCol="0" anchor="t">
              <a:spAutoFit/>
            </a:bodyPr>
            <a:lstStyle/>
            <a:p>
              <a:pPr algn="ctr">
                <a:lnSpc>
                  <a:spcPts val="6020"/>
                </a:lnSpc>
                <a:spcBef>
                  <a:spcPct val="0"/>
                </a:spcBef>
              </a:pPr>
              <a:r>
                <a:rPr lang="en-US" sz="4300" dirty="0" err="1">
                  <a:solidFill>
                    <a:srgbClr val="FFFFFF"/>
                  </a:solidFill>
                  <a:latin typeface="Arimo Bold"/>
                </a:rPr>
                <a:t>Успехот</a:t>
              </a:r>
              <a:r>
                <a:rPr lang="en-US" sz="4300" dirty="0">
                  <a:solidFill>
                    <a:srgbClr val="FFFFFF"/>
                  </a:solidFill>
                  <a:latin typeface="Arimo Bold"/>
                </a:rPr>
                <a:t> </a:t>
              </a:r>
              <a:r>
                <a:rPr lang="en-US" sz="4300" dirty="0" err="1">
                  <a:solidFill>
                    <a:srgbClr val="FFFFFF"/>
                  </a:solidFill>
                  <a:latin typeface="Arimo Bold"/>
                </a:rPr>
                <a:t>на</a:t>
              </a:r>
              <a:r>
                <a:rPr lang="en-US" sz="4300" dirty="0">
                  <a:solidFill>
                    <a:srgbClr val="FFFFFF"/>
                  </a:solidFill>
                  <a:latin typeface="Arimo Bold"/>
                </a:rPr>
                <a:t> </a:t>
              </a:r>
              <a:r>
                <a:rPr lang="en-US" sz="4300" dirty="0" err="1">
                  <a:solidFill>
                    <a:srgbClr val="FFFFFF"/>
                  </a:solidFill>
                  <a:latin typeface="Arimo Bold"/>
                </a:rPr>
                <a:t>академскиот</a:t>
              </a:r>
              <a:r>
                <a:rPr lang="en-US" sz="4300" dirty="0">
                  <a:solidFill>
                    <a:srgbClr val="FFFFFF"/>
                  </a:solidFill>
                  <a:latin typeface="Arimo Bold"/>
                </a:rPr>
                <a:t> </a:t>
              </a:r>
              <a:r>
                <a:rPr lang="en-US" sz="4300" dirty="0" err="1">
                  <a:solidFill>
                    <a:srgbClr val="FFFFFF"/>
                  </a:solidFill>
                  <a:latin typeface="Arimo Bold"/>
                </a:rPr>
                <a:t>живот</a:t>
              </a:r>
              <a:r>
                <a:rPr lang="en-US" sz="4300" dirty="0">
                  <a:solidFill>
                    <a:srgbClr val="FFFFFF"/>
                  </a:solidFill>
                  <a:latin typeface="Arimo Bold"/>
                </a:rPr>
                <a:t> </a:t>
              </a:r>
              <a:r>
                <a:rPr lang="en-US" sz="4300" dirty="0" err="1">
                  <a:solidFill>
                    <a:srgbClr val="FFFFFF"/>
                  </a:solidFill>
                  <a:latin typeface="Arimo Bold"/>
                </a:rPr>
                <a:t>од</a:t>
              </a:r>
              <a:r>
                <a:rPr lang="en-US" sz="4300" dirty="0">
                  <a:solidFill>
                    <a:srgbClr val="FFFFFF"/>
                  </a:solidFill>
                  <a:latin typeface="Arimo Bold"/>
                </a:rPr>
                <a:t> </a:t>
              </a:r>
              <a:r>
                <a:rPr lang="en-US" sz="4300" dirty="0" err="1">
                  <a:solidFill>
                    <a:srgbClr val="FFFFFF"/>
                  </a:solidFill>
                  <a:latin typeface="Arimo Bold"/>
                </a:rPr>
                <a:t>раното</a:t>
              </a:r>
              <a:r>
                <a:rPr lang="en-US" sz="4300" dirty="0">
                  <a:solidFill>
                    <a:srgbClr val="FFFFFF"/>
                  </a:solidFill>
                  <a:latin typeface="Arimo Bold"/>
                </a:rPr>
                <a:t> </a:t>
              </a:r>
              <a:r>
                <a:rPr lang="en-US" sz="4300" dirty="0" err="1">
                  <a:solidFill>
                    <a:srgbClr val="FFFFFF"/>
                  </a:solidFill>
                  <a:latin typeface="Arimo Bold"/>
                </a:rPr>
                <a:t>детство</a:t>
              </a:r>
              <a:r>
                <a:rPr lang="en-US" sz="4300" dirty="0">
                  <a:solidFill>
                    <a:srgbClr val="FFFFFF"/>
                  </a:solidFill>
                  <a:latin typeface="Arimo Bold"/>
                </a:rPr>
                <a:t> </a:t>
              </a:r>
              <a:r>
                <a:rPr lang="en-US" sz="4300" dirty="0" err="1">
                  <a:solidFill>
                    <a:srgbClr val="FFFFFF"/>
                  </a:solidFill>
                  <a:latin typeface="Arimo Bold"/>
                </a:rPr>
                <a:t>до</a:t>
              </a:r>
              <a:r>
                <a:rPr lang="en-US" sz="4300" dirty="0">
                  <a:solidFill>
                    <a:srgbClr val="FFFFFF"/>
                  </a:solidFill>
                  <a:latin typeface="Arimo Bold"/>
                </a:rPr>
                <a:t> </a:t>
              </a:r>
              <a:r>
                <a:rPr lang="en-US" sz="4300" dirty="0" err="1">
                  <a:solidFill>
                    <a:srgbClr val="FFFFFF"/>
                  </a:solidFill>
                  <a:latin typeface="Arimo Bold"/>
                </a:rPr>
                <a:t>зрелоста</a:t>
              </a:r>
              <a:r>
                <a:rPr lang="en-US" sz="4300" dirty="0">
                  <a:solidFill>
                    <a:srgbClr val="FFFFFF"/>
                  </a:solidFill>
                  <a:latin typeface="Arimo Bold"/>
                </a:rPr>
                <a:t> </a:t>
              </a:r>
              <a:r>
                <a:rPr lang="en-US" sz="4300" dirty="0" err="1">
                  <a:solidFill>
                    <a:srgbClr val="FFFFFF"/>
                  </a:solidFill>
                  <a:latin typeface="Arimo Bold"/>
                </a:rPr>
                <a:t>често</a:t>
              </a:r>
              <a:r>
                <a:rPr lang="en-US" sz="4300" dirty="0">
                  <a:solidFill>
                    <a:srgbClr val="FFFFFF"/>
                  </a:solidFill>
                  <a:latin typeface="Arimo Bold"/>
                </a:rPr>
                <a:t> </a:t>
              </a:r>
              <a:r>
                <a:rPr lang="en-US" sz="4300" dirty="0" err="1">
                  <a:solidFill>
                    <a:srgbClr val="FFFFFF"/>
                  </a:solidFill>
                  <a:latin typeface="Arimo Bold"/>
                </a:rPr>
                <a:t>не</a:t>
              </a:r>
              <a:r>
                <a:rPr lang="en-US" sz="4300" dirty="0">
                  <a:solidFill>
                    <a:srgbClr val="FFFFFF"/>
                  </a:solidFill>
                  <a:latin typeface="Arimo Bold"/>
                </a:rPr>
                <a:t> е </a:t>
              </a:r>
              <a:r>
                <a:rPr lang="en-US" sz="4300" dirty="0" err="1">
                  <a:solidFill>
                    <a:srgbClr val="FFFFFF"/>
                  </a:solidFill>
                  <a:latin typeface="Arimo Bold"/>
                </a:rPr>
                <a:t>толку</a:t>
              </a:r>
              <a:r>
                <a:rPr lang="en-US" sz="4300" dirty="0">
                  <a:solidFill>
                    <a:srgbClr val="FFFFFF"/>
                  </a:solidFill>
                  <a:latin typeface="Arimo Bold"/>
                </a:rPr>
                <a:t> </a:t>
              </a:r>
              <a:r>
                <a:rPr lang="en-US" sz="4300" dirty="0" err="1">
                  <a:solidFill>
                    <a:srgbClr val="FFFFFF"/>
                  </a:solidFill>
                  <a:latin typeface="Arimo Bold"/>
                </a:rPr>
                <a:t>поврзан</a:t>
              </a:r>
              <a:r>
                <a:rPr lang="en-US" sz="4300" dirty="0">
                  <a:solidFill>
                    <a:srgbClr val="FFFFFF"/>
                  </a:solidFill>
                  <a:latin typeface="Arimo Bold"/>
                </a:rPr>
                <a:t> </a:t>
              </a:r>
              <a:r>
                <a:rPr lang="en-US" sz="4300" dirty="0" err="1">
                  <a:solidFill>
                    <a:srgbClr val="FFFFFF"/>
                  </a:solidFill>
                  <a:latin typeface="Arimo Bold"/>
                </a:rPr>
                <a:t>со</a:t>
              </a:r>
              <a:r>
                <a:rPr lang="en-US" sz="4300" dirty="0">
                  <a:solidFill>
                    <a:srgbClr val="FFFFFF"/>
                  </a:solidFill>
                  <a:latin typeface="Arimo Bold"/>
                </a:rPr>
                <a:t> </a:t>
              </a:r>
              <a:r>
                <a:rPr lang="en-US" sz="4300" dirty="0" err="1">
                  <a:solidFill>
                    <a:srgbClr val="FFFFFF"/>
                  </a:solidFill>
                  <a:latin typeface="Arimo Bold"/>
                </a:rPr>
                <a:t>техниките</a:t>
              </a:r>
              <a:r>
                <a:rPr lang="en-US" sz="4300" dirty="0">
                  <a:solidFill>
                    <a:srgbClr val="FFFFFF"/>
                  </a:solidFill>
                  <a:latin typeface="Arimo Bold"/>
                </a:rPr>
                <a:t> </a:t>
              </a:r>
              <a:r>
                <a:rPr lang="en-US" sz="4300" dirty="0" err="1">
                  <a:solidFill>
                    <a:srgbClr val="FFFFFF"/>
                  </a:solidFill>
                  <a:latin typeface="Arimo Bold"/>
                </a:rPr>
                <a:t>на</a:t>
              </a:r>
              <a:r>
                <a:rPr lang="en-US" sz="4300" dirty="0">
                  <a:solidFill>
                    <a:srgbClr val="FFFFFF"/>
                  </a:solidFill>
                  <a:latin typeface="Arimo Bold"/>
                </a:rPr>
                <a:t> </a:t>
              </a:r>
              <a:r>
                <a:rPr lang="en-US" sz="4300" dirty="0" err="1">
                  <a:solidFill>
                    <a:srgbClr val="FFFFFF"/>
                  </a:solidFill>
                  <a:latin typeface="Arimo Bold"/>
                </a:rPr>
                <a:t>проучување</a:t>
              </a:r>
              <a:r>
                <a:rPr lang="en-US" sz="4300" dirty="0">
                  <a:solidFill>
                    <a:srgbClr val="FFFFFF"/>
                  </a:solidFill>
                  <a:latin typeface="Arimo Bold"/>
                </a:rPr>
                <a:t> </a:t>
              </a:r>
              <a:r>
                <a:rPr lang="en-US" sz="4300" dirty="0" err="1">
                  <a:solidFill>
                    <a:srgbClr val="FFFFFF"/>
                  </a:solidFill>
                  <a:latin typeface="Arimo Bold"/>
                </a:rPr>
                <a:t>што</a:t>
              </a:r>
              <a:r>
                <a:rPr lang="en-US" sz="4300" dirty="0">
                  <a:solidFill>
                    <a:srgbClr val="FFFFFF"/>
                  </a:solidFill>
                  <a:latin typeface="Arimo Bold"/>
                </a:rPr>
                <a:t> </a:t>
              </a:r>
              <a:r>
                <a:rPr lang="en-US" sz="4300" dirty="0" err="1">
                  <a:solidFill>
                    <a:srgbClr val="FFFFFF"/>
                  </a:solidFill>
                  <a:latin typeface="Arimo Bold"/>
                </a:rPr>
                <a:t>се</a:t>
              </a:r>
              <a:r>
                <a:rPr lang="en-US" sz="4300" dirty="0">
                  <a:solidFill>
                    <a:srgbClr val="FFFFFF"/>
                  </a:solidFill>
                  <a:latin typeface="Arimo Bold"/>
                </a:rPr>
                <a:t> </a:t>
              </a:r>
              <a:r>
                <a:rPr lang="en-US" sz="4300" dirty="0" err="1">
                  <a:solidFill>
                    <a:srgbClr val="FFFFFF"/>
                  </a:solidFill>
                  <a:latin typeface="Arimo Bold"/>
                </a:rPr>
                <a:t>користат</a:t>
              </a:r>
              <a:r>
                <a:rPr lang="en-US" sz="4300" dirty="0">
                  <a:solidFill>
                    <a:srgbClr val="FFFFFF"/>
                  </a:solidFill>
                  <a:latin typeface="Arimo Bold"/>
                </a:rPr>
                <a:t>, </a:t>
              </a:r>
              <a:r>
                <a:rPr lang="en-US" sz="4300" dirty="0" err="1">
                  <a:solidFill>
                    <a:srgbClr val="FFFFFF"/>
                  </a:solidFill>
                  <a:latin typeface="Arimo Bold"/>
                </a:rPr>
                <a:t>туку</a:t>
              </a:r>
              <a:r>
                <a:rPr lang="en-US" sz="4300" dirty="0">
                  <a:solidFill>
                    <a:srgbClr val="FFFFFF"/>
                  </a:solidFill>
                  <a:latin typeface="Arimo Bold"/>
                </a:rPr>
                <a:t> </a:t>
              </a:r>
              <a:r>
                <a:rPr lang="en-US" sz="4300" dirty="0" err="1">
                  <a:solidFill>
                    <a:srgbClr val="FFFFFF"/>
                  </a:solidFill>
                  <a:latin typeface="Arimo Bold"/>
                </a:rPr>
                <a:t>со</a:t>
              </a:r>
              <a:r>
                <a:rPr lang="en-US" sz="4300" dirty="0">
                  <a:solidFill>
                    <a:srgbClr val="FFFFFF"/>
                  </a:solidFill>
                  <a:latin typeface="Arimo Bold"/>
                </a:rPr>
                <a:t> </a:t>
              </a:r>
              <a:r>
                <a:rPr lang="en-US" sz="4300" dirty="0" err="1">
                  <a:solidFill>
                    <a:srgbClr val="FFFFFF"/>
                  </a:solidFill>
                  <a:latin typeface="Arimo Bold"/>
                </a:rPr>
                <a:t>упорноста</a:t>
              </a:r>
              <a:r>
                <a:rPr lang="en-US" sz="4300" dirty="0">
                  <a:solidFill>
                    <a:srgbClr val="FFFFFF"/>
                  </a:solidFill>
                  <a:latin typeface="Arimo Bold"/>
                </a:rPr>
                <a:t> и </a:t>
              </a:r>
              <a:r>
                <a:rPr lang="en-US" sz="4300" dirty="0" err="1">
                  <a:solidFill>
                    <a:srgbClr val="FFFFFF"/>
                  </a:solidFill>
                  <a:latin typeface="Arimo Bold"/>
                </a:rPr>
                <a:t>дисциплината</a:t>
              </a:r>
              <a:r>
                <a:rPr lang="en-US" sz="4300" dirty="0">
                  <a:solidFill>
                    <a:srgbClr val="FFFFFF"/>
                  </a:solidFill>
                  <a:latin typeface="Arimo Bold"/>
                </a:rPr>
                <a:t> </a:t>
              </a:r>
              <a:r>
                <a:rPr lang="en-US" sz="4300" dirty="0" err="1">
                  <a:solidFill>
                    <a:srgbClr val="FFFFFF"/>
                  </a:solidFill>
                  <a:latin typeface="Arimo Bold"/>
                </a:rPr>
                <a:t>со</a:t>
              </a:r>
              <a:r>
                <a:rPr lang="en-US" sz="4300" dirty="0">
                  <a:solidFill>
                    <a:srgbClr val="FFFFFF"/>
                  </a:solidFill>
                  <a:latin typeface="Arimo Bold"/>
                </a:rPr>
                <a:t> </a:t>
              </a:r>
              <a:r>
                <a:rPr lang="en-US" sz="4300" dirty="0" err="1">
                  <a:solidFill>
                    <a:srgbClr val="FFFFFF"/>
                  </a:solidFill>
                  <a:latin typeface="Arimo Bold"/>
                </a:rPr>
                <a:t>кои</a:t>
              </a:r>
              <a:r>
                <a:rPr lang="en-US" sz="4300" dirty="0">
                  <a:solidFill>
                    <a:srgbClr val="FFFFFF"/>
                  </a:solidFill>
                  <a:latin typeface="Arimo Bold"/>
                </a:rPr>
                <a:t> </a:t>
              </a:r>
              <a:r>
                <a:rPr lang="en-US" sz="4300" dirty="0" err="1">
                  <a:solidFill>
                    <a:srgbClr val="FFFFFF"/>
                  </a:solidFill>
                  <a:latin typeface="Arimo Bold"/>
                </a:rPr>
                <a:t>тие</a:t>
              </a:r>
              <a:r>
                <a:rPr lang="en-US" sz="4300" dirty="0">
                  <a:solidFill>
                    <a:srgbClr val="FFFFFF"/>
                  </a:solidFill>
                  <a:latin typeface="Arimo Bold"/>
                </a:rPr>
                <a:t> </a:t>
              </a:r>
              <a:r>
                <a:rPr lang="en-US" sz="4300" dirty="0" err="1">
                  <a:solidFill>
                    <a:srgbClr val="FFFFFF"/>
                  </a:solidFill>
                  <a:latin typeface="Arimo Bold"/>
                </a:rPr>
                <a:t>се</a:t>
              </a:r>
              <a:r>
                <a:rPr lang="en-US" sz="4300" dirty="0">
                  <a:solidFill>
                    <a:srgbClr val="FFFFFF"/>
                  </a:solidFill>
                  <a:latin typeface="Arimo Bold"/>
                </a:rPr>
                <a:t> </a:t>
              </a:r>
              <a:r>
                <a:rPr lang="en-US" sz="4300" dirty="0" err="1">
                  <a:solidFill>
                    <a:srgbClr val="FFFFFF"/>
                  </a:solidFill>
                  <a:latin typeface="Arimo Bold"/>
                </a:rPr>
                <a:t>извршуваат</a:t>
              </a:r>
              <a:r>
                <a:rPr lang="en-US" sz="4300" dirty="0">
                  <a:solidFill>
                    <a:srgbClr val="FFFFFF"/>
                  </a:solidFill>
                  <a:latin typeface="Arimo Bold"/>
                </a:rPr>
                <a:t>.</a:t>
              </a:r>
            </a:p>
          </p:txBody>
        </p:sp>
        <p:sp>
          <p:nvSpPr>
            <p:cNvPr id="5" name="TextBox 5"/>
            <p:cNvSpPr txBox="1"/>
            <p:nvPr/>
          </p:nvSpPr>
          <p:spPr>
            <a:xfrm>
              <a:off x="0" y="6905884"/>
              <a:ext cx="14242141" cy="862415"/>
            </a:xfrm>
            <a:prstGeom prst="rect">
              <a:avLst/>
            </a:prstGeom>
          </p:spPr>
          <p:txBody>
            <a:bodyPr lIns="0" tIns="0" rIns="0" bIns="0" rtlCol="0" anchor="t">
              <a:spAutoFit/>
            </a:bodyPr>
            <a:lstStyle/>
            <a:p>
              <a:pPr>
                <a:lnSpc>
                  <a:spcPts val="5600"/>
                </a:lnSpc>
                <a:spcBef>
                  <a:spcPct val="0"/>
                </a:spcBef>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88631">
            <a:off x="-958393" y="6968864"/>
            <a:ext cx="4249412" cy="4249412"/>
          </a:xfrm>
          <a:prstGeom prst="rect">
            <a:avLst/>
          </a:prstGeom>
        </p:spPr>
      </p:pic>
      <p:pic>
        <p:nvPicPr>
          <p:cNvPr id="7" name="Picture 7"/>
          <p:cNvPicPr>
            <a:picLocks noChangeAspect="1"/>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73501" t="74821"/>
          <a:stretch>
            <a:fillRect/>
          </a:stretch>
        </p:blipFill>
        <p:spPr>
          <a:xfrm rot="-10800000">
            <a:off x="-957810" y="5443172"/>
            <a:ext cx="1915621" cy="1893038"/>
          </a:xfrm>
          <a:prstGeom prst="rect">
            <a:avLst/>
          </a:prstGeom>
        </p:spPr>
      </p:pic>
      <p:pic>
        <p:nvPicPr>
          <p:cNvPr id="8" name="Picture 8"/>
          <p:cNvPicPr>
            <a:picLocks noChangeAspect="1"/>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70977" t="72871"/>
          <a:stretch>
            <a:fillRect/>
          </a:stretch>
        </p:blipFill>
        <p:spPr>
          <a:xfrm rot="-10800000">
            <a:off x="14626383" y="6916707"/>
            <a:ext cx="2098088" cy="2039579"/>
          </a:xfrm>
          <a:prstGeom prst="rect">
            <a:avLst/>
          </a:prstGeom>
        </p:spPr>
      </p:pic>
      <p:pic>
        <p:nvPicPr>
          <p:cNvPr id="9" name="Picture 9"/>
          <p:cNvPicPr>
            <a:picLocks noChangeAspect="1"/>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346" t="82434"/>
          <a:stretch>
            <a:fillRect/>
          </a:stretch>
        </p:blipFill>
        <p:spPr>
          <a:xfrm rot="-10800000">
            <a:off x="2152991" y="543189"/>
            <a:ext cx="1348511" cy="1320611"/>
          </a:xfrm>
          <a:prstGeom prst="rect">
            <a:avLst/>
          </a:prstGeom>
        </p:spPr>
      </p:pic>
      <p:pic>
        <p:nvPicPr>
          <p:cNvPr id="10" name="Picture 10"/>
          <p:cNvPicPr>
            <a:picLocks noChangeAspect="1"/>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346" t="85084" r="3391"/>
          <a:stretch>
            <a:fillRect/>
          </a:stretch>
        </p:blipFill>
        <p:spPr>
          <a:xfrm rot="-10800000">
            <a:off x="15393618" y="1162636"/>
            <a:ext cx="1103357" cy="1121397"/>
          </a:xfrm>
          <a:prstGeom prst="rect">
            <a:avLst/>
          </a:prstGeom>
        </p:spPr>
      </p:pic>
      <p:pic>
        <p:nvPicPr>
          <p:cNvPr id="11" name="Picture 11"/>
          <p:cNvPicPr>
            <a:picLocks noChangeAspect="1"/>
          </p:cNvPicPr>
          <p:nvPr/>
        </p:nvPicPr>
        <p:blipFill>
          <a:blip r:embed="rId5">
            <a:alphaModFix amt="1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346" t="85084" r="3391"/>
          <a:stretch>
            <a:fillRect/>
          </a:stretch>
        </p:blipFill>
        <p:spPr>
          <a:xfrm rot="-10800000">
            <a:off x="12634658" y="9482135"/>
            <a:ext cx="1103357" cy="1121397"/>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5945296" y="-618063"/>
            <a:ext cx="3194719" cy="32935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txBody>
          <a:bodyPr/>
          <a:lstStyle/>
          <a:p>
            <a:endParaRPr lang="en-US" dirty="0"/>
          </a:p>
        </p:txBody>
      </p:sp>
      <p:pic>
        <p:nvPicPr>
          <p:cNvPr id="3" name="Picture 3"/>
          <p:cNvPicPr>
            <a:picLocks noChangeAspect="1"/>
          </p:cNvPicPr>
          <p:nvPr/>
        </p:nvPicPr>
        <p:blipFill>
          <a:blip r:embed="rId2">
            <a:alphaModFix amt="18000"/>
          </a:blip>
          <a:srcRect t="33649" r="140" b="51115"/>
          <a:stretch>
            <a:fillRect/>
          </a:stretch>
        </p:blipFill>
        <p:spPr>
          <a:xfrm>
            <a:off x="21771" y="1044424"/>
            <a:ext cx="18288000" cy="1862391"/>
          </a:xfrm>
          <a:prstGeom prst="rect">
            <a:avLst/>
          </a:prstGeom>
          <a:ln>
            <a:solidFill>
              <a:srgbClr val="84E1A1"/>
            </a:solidFill>
          </a:ln>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84E1A1"/>
                </a:solidFill>
                <a:latin typeface="Noto Sans Bold"/>
              </a:rPr>
              <a:t>ТЕХНИКА: ЧЕКАЊЕ</a:t>
            </a:r>
          </a:p>
        </p:txBody>
      </p:sp>
      <p:sp>
        <p:nvSpPr>
          <p:cNvPr id="5" name="TextBox 5"/>
          <p:cNvSpPr txBox="1"/>
          <p:nvPr/>
        </p:nvSpPr>
        <p:spPr>
          <a:xfrm>
            <a:off x="127073" y="3109935"/>
            <a:ext cx="18033854" cy="7285328"/>
          </a:xfrm>
          <a:prstGeom prst="rect">
            <a:avLst/>
          </a:prstGeom>
        </p:spPr>
        <p:txBody>
          <a:bodyPr lIns="0" tIns="0" rIns="0" bIns="0" rtlCol="0" anchor="t">
            <a:spAutoFit/>
          </a:bodyPr>
          <a:lstStyle/>
          <a:p>
            <a:pPr marL="673752" lvl="1" indent="-336876">
              <a:lnSpc>
                <a:spcPts val="4368"/>
              </a:lnSpc>
              <a:buFont typeface="Arial"/>
              <a:buChar char="•"/>
            </a:pPr>
            <a:r>
              <a:rPr lang="en-US" sz="3120" dirty="0" err="1">
                <a:solidFill>
                  <a:srgbClr val="000000"/>
                </a:solidFill>
                <a:latin typeface="Arimo Bold"/>
              </a:rPr>
              <a:t>Наместо</a:t>
            </a:r>
            <a:r>
              <a:rPr lang="en-US" sz="3120" dirty="0">
                <a:solidFill>
                  <a:srgbClr val="000000"/>
                </a:solidFill>
                <a:latin typeface="Arimo Bold"/>
              </a:rPr>
              <a:t> </a:t>
            </a:r>
            <a:r>
              <a:rPr lang="en-US" sz="3120" dirty="0" err="1">
                <a:solidFill>
                  <a:srgbClr val="000000"/>
                </a:solidFill>
                <a:latin typeface="Arimo Bold"/>
              </a:rPr>
              <a:t>одбирање</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ученик</a:t>
            </a:r>
            <a:r>
              <a:rPr lang="en-US" sz="3120" dirty="0">
                <a:solidFill>
                  <a:srgbClr val="000000"/>
                </a:solidFill>
                <a:latin typeface="Arimo Bold"/>
              </a:rPr>
              <a:t> </a:t>
            </a:r>
            <a:r>
              <a:rPr lang="en-US" sz="3120" dirty="0" err="1">
                <a:solidFill>
                  <a:srgbClr val="000000"/>
                </a:solidFill>
                <a:latin typeface="Arimo Bold"/>
              </a:rPr>
              <a:t>кој</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одговара</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поставено</a:t>
            </a:r>
            <a:r>
              <a:rPr lang="en-US" sz="3120" dirty="0">
                <a:solidFill>
                  <a:srgbClr val="000000"/>
                </a:solidFill>
                <a:latin typeface="Arimo Bold"/>
              </a:rPr>
              <a:t> </a:t>
            </a:r>
            <a:r>
              <a:rPr lang="en-US" sz="3120" dirty="0" err="1">
                <a:solidFill>
                  <a:srgbClr val="000000"/>
                </a:solidFill>
                <a:latin typeface="Arimo Bold"/>
              </a:rPr>
              <a:t>прашање</a:t>
            </a:r>
            <a:r>
              <a:rPr lang="en-US" sz="3120" dirty="0">
                <a:solidFill>
                  <a:srgbClr val="000000"/>
                </a:solidFill>
                <a:latin typeface="Arimo Bold"/>
              </a:rPr>
              <a:t>, </a:t>
            </a:r>
            <a:r>
              <a:rPr lang="en-US" sz="3120" dirty="0" err="1">
                <a:solidFill>
                  <a:srgbClr val="000000"/>
                </a:solidFill>
                <a:latin typeface="Arimo Bold"/>
              </a:rPr>
              <a:t>наставникот</a:t>
            </a:r>
            <a:r>
              <a:rPr lang="en-US" sz="3120" dirty="0">
                <a:solidFill>
                  <a:srgbClr val="000000"/>
                </a:solidFill>
                <a:latin typeface="Arimo Bold"/>
              </a:rPr>
              <a:t> </a:t>
            </a:r>
            <a:r>
              <a:rPr lang="en-US" sz="3120" dirty="0" err="1">
                <a:solidFill>
                  <a:srgbClr val="000000"/>
                </a:solidFill>
                <a:latin typeface="Arimo Bold"/>
              </a:rPr>
              <a:t>пред</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прозива</a:t>
            </a:r>
            <a:r>
              <a:rPr lang="en-US" sz="3120" dirty="0">
                <a:solidFill>
                  <a:srgbClr val="000000"/>
                </a:solidFill>
                <a:latin typeface="Arimo Bold"/>
              </a:rPr>
              <a:t> </a:t>
            </a:r>
            <a:r>
              <a:rPr lang="en-US" sz="3120" dirty="0" err="1">
                <a:solidFill>
                  <a:srgbClr val="000000"/>
                </a:solidFill>
                <a:latin typeface="Arimo Bold"/>
              </a:rPr>
              <a:t>некој</a:t>
            </a:r>
            <a:r>
              <a:rPr lang="en-US" sz="3120" dirty="0">
                <a:solidFill>
                  <a:srgbClr val="000000"/>
                </a:solidFill>
                <a:latin typeface="Arimo Bold"/>
              </a:rPr>
              <a:t> </a:t>
            </a:r>
            <a:r>
              <a:rPr lang="en-US" sz="3120" dirty="0" err="1">
                <a:solidFill>
                  <a:srgbClr val="000000"/>
                </a:solidFill>
                <a:latin typeface="Arimo Bold"/>
              </a:rPr>
              <a:t>чека</a:t>
            </a:r>
            <a:r>
              <a:rPr lang="en-US" sz="3120" dirty="0">
                <a:solidFill>
                  <a:srgbClr val="000000"/>
                </a:solidFill>
                <a:latin typeface="Arimo Bold"/>
              </a:rPr>
              <a:t> </a:t>
            </a:r>
            <a:r>
              <a:rPr lang="en-US" sz="3120" dirty="0" err="1">
                <a:solidFill>
                  <a:srgbClr val="000000"/>
                </a:solidFill>
                <a:latin typeface="Arimo Bold"/>
              </a:rPr>
              <a:t>околу</a:t>
            </a:r>
            <a:r>
              <a:rPr lang="en-US" sz="3120" dirty="0">
                <a:solidFill>
                  <a:srgbClr val="000000"/>
                </a:solidFill>
                <a:latin typeface="Arimo Bold"/>
              </a:rPr>
              <a:t> 15 </a:t>
            </a:r>
            <a:r>
              <a:rPr lang="en-US" sz="3120" dirty="0" err="1">
                <a:solidFill>
                  <a:srgbClr val="000000"/>
                </a:solidFill>
                <a:latin typeface="Arimo Bold"/>
              </a:rPr>
              <a:t>секунди</a:t>
            </a:r>
            <a:r>
              <a:rPr lang="en-US" sz="3120" dirty="0">
                <a:solidFill>
                  <a:srgbClr val="000000"/>
                </a:solidFill>
                <a:latin typeface="Arimo Bold"/>
              </a:rPr>
              <a:t> (</a:t>
            </a:r>
            <a:r>
              <a:rPr lang="en-US" sz="3120" dirty="0" err="1">
                <a:solidFill>
                  <a:srgbClr val="000000"/>
                </a:solidFill>
                <a:latin typeface="Arimo Bold"/>
              </a:rPr>
              <a:t>што</a:t>
            </a:r>
            <a:r>
              <a:rPr lang="en-US" sz="3120" dirty="0">
                <a:solidFill>
                  <a:srgbClr val="000000"/>
                </a:solidFill>
                <a:latin typeface="Arimo Bold"/>
              </a:rPr>
              <a:t> </a:t>
            </a:r>
            <a:r>
              <a:rPr lang="en-US" sz="3120" dirty="0" err="1">
                <a:solidFill>
                  <a:srgbClr val="000000"/>
                </a:solidFill>
                <a:latin typeface="Arimo Bold"/>
              </a:rPr>
              <a:t>изгледа</a:t>
            </a:r>
            <a:r>
              <a:rPr lang="en-US" sz="3120" dirty="0">
                <a:solidFill>
                  <a:srgbClr val="000000"/>
                </a:solidFill>
                <a:latin typeface="Arimo Bold"/>
              </a:rPr>
              <a:t> </a:t>
            </a:r>
            <a:r>
              <a:rPr lang="en-US" sz="3120" dirty="0" err="1">
                <a:solidFill>
                  <a:srgbClr val="000000"/>
                </a:solidFill>
                <a:latin typeface="Arimo Bold"/>
              </a:rPr>
              <a:t>доста</a:t>
            </a:r>
            <a:r>
              <a:rPr lang="en-US" sz="3120" dirty="0">
                <a:solidFill>
                  <a:srgbClr val="000000"/>
                </a:solidFill>
                <a:latin typeface="Arimo Bold"/>
              </a:rPr>
              <a:t> </a:t>
            </a:r>
            <a:r>
              <a:rPr lang="en-US" sz="3120" dirty="0" err="1">
                <a:solidFill>
                  <a:srgbClr val="000000"/>
                </a:solidFill>
                <a:latin typeface="Arimo Bold"/>
              </a:rPr>
              <a:t>долго</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училницата</a:t>
            </a:r>
            <a:r>
              <a:rPr lang="en-US" sz="3120" dirty="0">
                <a:solidFill>
                  <a:srgbClr val="000000"/>
                </a:solidFill>
                <a:latin typeface="Arimo Bold"/>
              </a:rPr>
              <a:t>)</a:t>
            </a:r>
          </a:p>
          <a:p>
            <a:pPr marL="673752" lvl="1" indent="-336876">
              <a:lnSpc>
                <a:spcPts val="4368"/>
              </a:lnSpc>
              <a:buFont typeface="Arial"/>
              <a:buChar char="•"/>
            </a:pPr>
            <a:r>
              <a:rPr lang="en-US" sz="3120" dirty="0" err="1">
                <a:solidFill>
                  <a:srgbClr val="000000"/>
                </a:solidFill>
                <a:latin typeface="Arimo Bold"/>
              </a:rPr>
              <a:t>Важно</a:t>
            </a:r>
            <a:r>
              <a:rPr lang="en-US" sz="3120" dirty="0">
                <a:solidFill>
                  <a:srgbClr val="000000"/>
                </a:solidFill>
                <a:latin typeface="Arimo Bold"/>
              </a:rPr>
              <a:t> е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инсистирате</a:t>
            </a:r>
            <a:r>
              <a:rPr lang="en-US" sz="3120" dirty="0">
                <a:solidFill>
                  <a:srgbClr val="000000"/>
                </a:solidFill>
                <a:latin typeface="Arimo Bold"/>
              </a:rPr>
              <a:t> </a:t>
            </a:r>
            <a:r>
              <a:rPr lang="en-US" sz="3120" dirty="0" err="1">
                <a:solidFill>
                  <a:srgbClr val="000000"/>
                </a:solidFill>
                <a:latin typeface="Arimo Bold"/>
              </a:rPr>
              <a:t>никој</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не</a:t>
            </a:r>
            <a:r>
              <a:rPr lang="en-US" sz="3120" dirty="0">
                <a:solidFill>
                  <a:srgbClr val="000000"/>
                </a:solidFill>
                <a:latin typeface="Arimo Bold"/>
              </a:rPr>
              <a:t> </a:t>
            </a:r>
            <a:r>
              <a:rPr lang="en-US" sz="3120" dirty="0" err="1">
                <a:solidFill>
                  <a:srgbClr val="000000"/>
                </a:solidFill>
                <a:latin typeface="Arimo Bold"/>
              </a:rPr>
              <a:t>крене</a:t>
            </a:r>
            <a:r>
              <a:rPr lang="en-US" sz="3120" dirty="0">
                <a:solidFill>
                  <a:srgbClr val="000000"/>
                </a:solidFill>
                <a:latin typeface="Arimo Bold"/>
              </a:rPr>
              <a:t> </a:t>
            </a:r>
            <a:r>
              <a:rPr lang="en-US" sz="3120" dirty="0" err="1">
                <a:solidFill>
                  <a:srgbClr val="000000"/>
                </a:solidFill>
                <a:latin typeface="Arimo Bold"/>
              </a:rPr>
              <a:t>рака</a:t>
            </a:r>
            <a:r>
              <a:rPr lang="en-US" sz="3120" dirty="0">
                <a:solidFill>
                  <a:srgbClr val="000000"/>
                </a:solidFill>
                <a:latin typeface="Arimo Bold"/>
              </a:rPr>
              <a:t> </a:t>
            </a:r>
            <a:r>
              <a:rPr lang="en-US" sz="3120" dirty="0" err="1">
                <a:solidFill>
                  <a:srgbClr val="000000"/>
                </a:solidFill>
                <a:latin typeface="Arimo Bold"/>
              </a:rPr>
              <a:t>или</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го</a:t>
            </a:r>
            <a:r>
              <a:rPr lang="en-US" sz="3120" dirty="0">
                <a:solidFill>
                  <a:srgbClr val="000000"/>
                </a:solidFill>
                <a:latin typeface="Arimo Bold"/>
              </a:rPr>
              <a:t> </a:t>
            </a:r>
            <a:r>
              <a:rPr lang="en-US" sz="3120" dirty="0" err="1">
                <a:solidFill>
                  <a:srgbClr val="000000"/>
                </a:solidFill>
                <a:latin typeface="Arimo Bold"/>
              </a:rPr>
              <a:t>каже</a:t>
            </a:r>
            <a:r>
              <a:rPr lang="en-US" sz="3120" dirty="0">
                <a:solidFill>
                  <a:srgbClr val="000000"/>
                </a:solidFill>
                <a:latin typeface="Arimo Bold"/>
              </a:rPr>
              <a:t> </a:t>
            </a:r>
            <a:r>
              <a:rPr lang="en-US" sz="3120" dirty="0" err="1">
                <a:solidFill>
                  <a:srgbClr val="000000"/>
                </a:solidFill>
                <a:latin typeface="Arimo Bold"/>
              </a:rPr>
              <a:t>одговорот</a:t>
            </a:r>
            <a:r>
              <a:rPr lang="en-US" sz="3120" dirty="0">
                <a:solidFill>
                  <a:srgbClr val="000000"/>
                </a:solidFill>
                <a:latin typeface="Arimo Bold"/>
              </a:rPr>
              <a:t> </a:t>
            </a:r>
            <a:r>
              <a:rPr lang="en-US" sz="3120" dirty="0" err="1">
                <a:solidFill>
                  <a:srgbClr val="000000"/>
                </a:solidFill>
                <a:latin typeface="Arimo Bold"/>
              </a:rPr>
              <a:t>пред</a:t>
            </a:r>
            <a:r>
              <a:rPr lang="en-US" sz="3120" dirty="0">
                <a:solidFill>
                  <a:srgbClr val="000000"/>
                </a:solidFill>
                <a:latin typeface="Arimo Bold"/>
              </a:rPr>
              <a:t> </a:t>
            </a:r>
            <a:r>
              <a:rPr lang="en-US" sz="3120" dirty="0" err="1">
                <a:solidFill>
                  <a:srgbClr val="000000"/>
                </a:solidFill>
                <a:latin typeface="Arimo Bold"/>
              </a:rPr>
              <a:t>вие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дадете</a:t>
            </a:r>
            <a:r>
              <a:rPr lang="en-US" sz="3120" dirty="0">
                <a:solidFill>
                  <a:srgbClr val="000000"/>
                </a:solidFill>
                <a:latin typeface="Arimo Bold"/>
              </a:rPr>
              <a:t> </a:t>
            </a:r>
            <a:r>
              <a:rPr lang="en-US" sz="3120" dirty="0" err="1">
                <a:solidFill>
                  <a:srgbClr val="000000"/>
                </a:solidFill>
                <a:latin typeface="Arimo Bold"/>
              </a:rPr>
              <a:t>сигнал</a:t>
            </a:r>
            <a:r>
              <a:rPr lang="en-US" sz="3120" dirty="0">
                <a:solidFill>
                  <a:srgbClr val="000000"/>
                </a:solidFill>
                <a:latin typeface="Arimo Bold"/>
              </a:rPr>
              <a:t> </a:t>
            </a:r>
            <a:r>
              <a:rPr lang="en-US" sz="3120" dirty="0" err="1">
                <a:solidFill>
                  <a:srgbClr val="000000"/>
                </a:solidFill>
                <a:latin typeface="Arimo Bold"/>
              </a:rPr>
              <a:t>за</a:t>
            </a:r>
            <a:r>
              <a:rPr lang="en-US" sz="3120" dirty="0">
                <a:solidFill>
                  <a:srgbClr val="000000"/>
                </a:solidFill>
                <a:latin typeface="Arimo Bold"/>
              </a:rPr>
              <a:t> </a:t>
            </a:r>
            <a:r>
              <a:rPr lang="en-US" sz="3120" dirty="0" err="1">
                <a:solidFill>
                  <a:srgbClr val="000000"/>
                </a:solidFill>
                <a:latin typeface="Arimo Bold"/>
              </a:rPr>
              <a:t>тоа</a:t>
            </a:r>
            <a:r>
              <a:rPr lang="en-US" sz="3120" dirty="0">
                <a:solidFill>
                  <a:srgbClr val="000000"/>
                </a:solidFill>
                <a:latin typeface="Arimo Bold"/>
              </a:rPr>
              <a:t>.</a:t>
            </a:r>
          </a:p>
          <a:p>
            <a:pPr marL="673752" lvl="1" indent="-336876">
              <a:lnSpc>
                <a:spcPts val="4368"/>
              </a:lnSpc>
              <a:buFont typeface="Arial"/>
              <a:buChar char="•"/>
            </a:pPr>
            <a:r>
              <a:rPr lang="en-US" sz="3120" dirty="0" err="1">
                <a:solidFill>
                  <a:srgbClr val="000000"/>
                </a:solidFill>
                <a:latin typeface="Arimo Bold"/>
              </a:rPr>
              <a:t>Чекањето</a:t>
            </a:r>
            <a:r>
              <a:rPr lang="en-US" sz="3120" dirty="0">
                <a:solidFill>
                  <a:srgbClr val="000000"/>
                </a:solidFill>
                <a:latin typeface="Arimo Bold"/>
              </a:rPr>
              <a:t> </a:t>
            </a:r>
            <a:r>
              <a:rPr lang="en-US" sz="3120" dirty="0" err="1">
                <a:solidFill>
                  <a:srgbClr val="000000"/>
                </a:solidFill>
                <a:latin typeface="Arimo Bold"/>
              </a:rPr>
              <a:t>ги</a:t>
            </a:r>
            <a:r>
              <a:rPr lang="en-US" sz="3120" dirty="0">
                <a:solidFill>
                  <a:srgbClr val="000000"/>
                </a:solidFill>
                <a:latin typeface="Arimo Bold"/>
              </a:rPr>
              <a:t> </a:t>
            </a:r>
            <a:r>
              <a:rPr lang="en-US" sz="3120" dirty="0" err="1">
                <a:solidFill>
                  <a:srgbClr val="000000"/>
                </a:solidFill>
                <a:latin typeface="Arimo Bold"/>
              </a:rPr>
              <a:t>принудува</a:t>
            </a:r>
            <a:r>
              <a:rPr lang="en-US" sz="3120" dirty="0">
                <a:solidFill>
                  <a:srgbClr val="000000"/>
                </a:solidFill>
                <a:latin typeface="Arimo Bold"/>
              </a:rPr>
              <a:t> </a:t>
            </a:r>
            <a:r>
              <a:rPr lang="en-US" sz="3120" dirty="0" err="1">
                <a:solidFill>
                  <a:srgbClr val="000000"/>
                </a:solidFill>
                <a:latin typeface="Arimo Bold"/>
              </a:rPr>
              <a:t>учениците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размислуваат</a:t>
            </a:r>
            <a:r>
              <a:rPr lang="en-US" sz="3120" dirty="0">
                <a:solidFill>
                  <a:srgbClr val="000000"/>
                </a:solidFill>
                <a:latin typeface="Arimo Bold"/>
              </a:rPr>
              <a:t> </a:t>
            </a:r>
            <a:r>
              <a:rPr lang="en-US" sz="3120" dirty="0" err="1">
                <a:solidFill>
                  <a:srgbClr val="000000"/>
                </a:solidFill>
                <a:latin typeface="Arimo Bold"/>
              </a:rPr>
              <a:t>за</a:t>
            </a:r>
            <a:r>
              <a:rPr lang="en-US" sz="3120" dirty="0">
                <a:solidFill>
                  <a:srgbClr val="000000"/>
                </a:solidFill>
                <a:latin typeface="Arimo Bold"/>
              </a:rPr>
              <a:t> </a:t>
            </a:r>
            <a:r>
              <a:rPr lang="en-US" sz="3120" dirty="0" err="1">
                <a:solidFill>
                  <a:srgbClr val="000000"/>
                </a:solidFill>
                <a:latin typeface="Arimo Bold"/>
              </a:rPr>
              <a:t>прашањето</a:t>
            </a:r>
            <a:r>
              <a:rPr lang="en-US" sz="3120" dirty="0">
                <a:solidFill>
                  <a:srgbClr val="000000"/>
                </a:solidFill>
                <a:latin typeface="Arimo Bold"/>
              </a:rPr>
              <a:t> </a:t>
            </a:r>
            <a:r>
              <a:rPr lang="en-US" sz="3120" dirty="0" err="1">
                <a:solidFill>
                  <a:srgbClr val="000000"/>
                </a:solidFill>
                <a:latin typeface="Arimo Bold"/>
              </a:rPr>
              <a:t>бидејќи</a:t>
            </a:r>
            <a:r>
              <a:rPr lang="en-US" sz="3120" dirty="0">
                <a:solidFill>
                  <a:srgbClr val="000000"/>
                </a:solidFill>
                <a:latin typeface="Arimo Bold"/>
              </a:rPr>
              <a:t> </a:t>
            </a:r>
            <a:r>
              <a:rPr lang="en-US" sz="3120" dirty="0" err="1">
                <a:solidFill>
                  <a:srgbClr val="000000"/>
                </a:solidFill>
                <a:latin typeface="Arimo Bold"/>
              </a:rPr>
              <a:t>не</a:t>
            </a:r>
            <a:r>
              <a:rPr lang="en-US" sz="3120" dirty="0">
                <a:solidFill>
                  <a:srgbClr val="000000"/>
                </a:solidFill>
                <a:latin typeface="Arimo Bold"/>
              </a:rPr>
              <a:t> </a:t>
            </a:r>
            <a:r>
              <a:rPr lang="en-US" sz="3120" dirty="0" err="1">
                <a:solidFill>
                  <a:srgbClr val="000000"/>
                </a:solidFill>
                <a:latin typeface="Arimo Bold"/>
              </a:rPr>
              <a:t>знаат</a:t>
            </a:r>
            <a:r>
              <a:rPr lang="en-US" sz="3120" dirty="0">
                <a:solidFill>
                  <a:srgbClr val="000000"/>
                </a:solidFill>
                <a:latin typeface="Arimo Bold"/>
              </a:rPr>
              <a:t> </a:t>
            </a:r>
            <a:r>
              <a:rPr lang="en-US" sz="3120" dirty="0" err="1">
                <a:solidFill>
                  <a:srgbClr val="000000"/>
                </a:solidFill>
                <a:latin typeface="Arimo Bold"/>
              </a:rPr>
              <a:t>кој</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биде</a:t>
            </a:r>
            <a:r>
              <a:rPr lang="en-US" sz="3120" dirty="0">
                <a:solidFill>
                  <a:srgbClr val="000000"/>
                </a:solidFill>
                <a:latin typeface="Arimo Bold"/>
              </a:rPr>
              <a:t> </a:t>
            </a:r>
            <a:r>
              <a:rPr lang="en-US" sz="3120" dirty="0" err="1">
                <a:solidFill>
                  <a:srgbClr val="000000"/>
                </a:solidFill>
                <a:latin typeface="Arimo Bold"/>
              </a:rPr>
              <a:t>избран</a:t>
            </a:r>
            <a:r>
              <a:rPr lang="en-US" sz="3120" dirty="0">
                <a:solidFill>
                  <a:srgbClr val="000000"/>
                </a:solidFill>
                <a:latin typeface="Arimo Bold"/>
              </a:rPr>
              <a:t>. </a:t>
            </a:r>
            <a:r>
              <a:rPr lang="en-US" sz="3120" dirty="0" err="1">
                <a:solidFill>
                  <a:srgbClr val="000000"/>
                </a:solidFill>
                <a:latin typeface="Arimo Bold"/>
              </a:rPr>
              <a:t>Така</a:t>
            </a:r>
            <a:r>
              <a:rPr lang="en-US" sz="3120" dirty="0">
                <a:solidFill>
                  <a:srgbClr val="000000"/>
                </a:solidFill>
                <a:latin typeface="Arimo Bold"/>
              </a:rPr>
              <a:t> </a:t>
            </a:r>
            <a:r>
              <a:rPr lang="en-US" sz="3120" dirty="0" err="1">
                <a:solidFill>
                  <a:srgbClr val="000000"/>
                </a:solidFill>
                <a:latin typeface="Arimo Bold"/>
              </a:rPr>
              <a:t>наместо</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потпираат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учениците</a:t>
            </a:r>
            <a:r>
              <a:rPr lang="en-US" sz="3120" dirty="0">
                <a:solidFill>
                  <a:srgbClr val="000000"/>
                </a:solidFill>
                <a:latin typeface="Arimo Bold"/>
              </a:rPr>
              <a:t> </a:t>
            </a:r>
            <a:r>
              <a:rPr lang="en-US" sz="3120" dirty="0" err="1">
                <a:solidFill>
                  <a:srgbClr val="000000"/>
                </a:solidFill>
                <a:latin typeface="Arimo Bold"/>
              </a:rPr>
              <a:t>кои</a:t>
            </a:r>
            <a:r>
              <a:rPr lang="en-US" sz="3120" dirty="0">
                <a:solidFill>
                  <a:srgbClr val="000000"/>
                </a:solidFill>
                <a:latin typeface="Arimo Bold"/>
              </a:rPr>
              <a:t> </a:t>
            </a:r>
            <a:r>
              <a:rPr lang="en-US" sz="3120" dirty="0" err="1">
                <a:solidFill>
                  <a:srgbClr val="000000"/>
                </a:solidFill>
                <a:latin typeface="Arimo Bold"/>
              </a:rPr>
              <a:t>најбрзо</a:t>
            </a:r>
            <a:r>
              <a:rPr lang="en-US" sz="3120" dirty="0">
                <a:solidFill>
                  <a:srgbClr val="000000"/>
                </a:solidFill>
                <a:latin typeface="Arimo Bold"/>
              </a:rPr>
              <a:t> </a:t>
            </a:r>
            <a:r>
              <a:rPr lang="en-US" sz="3120" dirty="0" err="1">
                <a:solidFill>
                  <a:srgbClr val="000000"/>
                </a:solidFill>
                <a:latin typeface="Arimo Bold"/>
              </a:rPr>
              <a:t>одговараат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прашања</a:t>
            </a:r>
            <a:r>
              <a:rPr lang="en-US" sz="3120" dirty="0">
                <a:solidFill>
                  <a:srgbClr val="000000"/>
                </a:solidFill>
                <a:latin typeface="Arimo Bold"/>
              </a:rPr>
              <a:t> (</a:t>
            </a:r>
            <a:r>
              <a:rPr lang="en-US" sz="3120" dirty="0" err="1">
                <a:solidFill>
                  <a:srgbClr val="000000"/>
                </a:solidFill>
                <a:latin typeface="Arimo Bold"/>
              </a:rPr>
              <a:t>секогаш</a:t>
            </a:r>
            <a:r>
              <a:rPr lang="en-US" sz="3120" dirty="0">
                <a:solidFill>
                  <a:srgbClr val="000000"/>
                </a:solidFill>
                <a:latin typeface="Arimo Bold"/>
              </a:rPr>
              <a:t> </a:t>
            </a:r>
            <a:r>
              <a:rPr lang="en-US" sz="3120" dirty="0" err="1">
                <a:solidFill>
                  <a:srgbClr val="000000"/>
                </a:solidFill>
                <a:latin typeface="Arimo Bold"/>
              </a:rPr>
              <a:t>исти</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јавуваат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останатите</a:t>
            </a:r>
            <a:r>
              <a:rPr lang="en-US" sz="3120" dirty="0">
                <a:solidFill>
                  <a:srgbClr val="000000"/>
                </a:solidFill>
                <a:latin typeface="Arimo Bold"/>
              </a:rPr>
              <a:t> </a:t>
            </a:r>
            <a:r>
              <a:rPr lang="en-US" sz="3120" dirty="0" err="1">
                <a:solidFill>
                  <a:srgbClr val="000000"/>
                </a:solidFill>
                <a:latin typeface="Arimo Bold"/>
              </a:rPr>
              <a:t>им</a:t>
            </a:r>
            <a:r>
              <a:rPr lang="en-US" sz="3120" dirty="0">
                <a:solidFill>
                  <a:srgbClr val="000000"/>
                </a:solidFill>
                <a:latin typeface="Arimo Bold"/>
              </a:rPr>
              <a:t> </a:t>
            </a:r>
            <a:r>
              <a:rPr lang="en-US" sz="3120" dirty="0" err="1">
                <a:solidFill>
                  <a:srgbClr val="000000"/>
                </a:solidFill>
                <a:latin typeface="Arimo Bold"/>
              </a:rPr>
              <a:t>олеснува</a:t>
            </a:r>
            <a:r>
              <a:rPr lang="en-US" sz="3120" dirty="0">
                <a:solidFill>
                  <a:srgbClr val="000000"/>
                </a:solidFill>
                <a:latin typeface="Arimo Bold"/>
              </a:rPr>
              <a:t> </a:t>
            </a:r>
            <a:r>
              <a:rPr lang="en-US" sz="3120" dirty="0" err="1">
                <a:solidFill>
                  <a:srgbClr val="000000"/>
                </a:solidFill>
                <a:latin typeface="Arimo Bold"/>
              </a:rPr>
              <a:t>што</a:t>
            </a:r>
            <a:r>
              <a:rPr lang="en-US" sz="3120" dirty="0">
                <a:solidFill>
                  <a:srgbClr val="000000"/>
                </a:solidFill>
                <a:latin typeface="Arimo Bold"/>
              </a:rPr>
              <a:t> </a:t>
            </a:r>
            <a:r>
              <a:rPr lang="en-US" sz="3120" dirty="0" err="1">
                <a:solidFill>
                  <a:srgbClr val="000000"/>
                </a:solidFill>
                <a:latin typeface="Arimo Bold"/>
              </a:rPr>
              <a:t>нема</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бидат</a:t>
            </a:r>
            <a:r>
              <a:rPr lang="en-US" sz="3120" dirty="0">
                <a:solidFill>
                  <a:srgbClr val="000000"/>
                </a:solidFill>
                <a:latin typeface="Arimo Bold"/>
              </a:rPr>
              <a:t> </a:t>
            </a:r>
            <a:r>
              <a:rPr lang="en-US" sz="3120" dirty="0" err="1">
                <a:solidFill>
                  <a:srgbClr val="000000"/>
                </a:solidFill>
                <a:latin typeface="Arimo Bold"/>
              </a:rPr>
              <a:t>прозвани</a:t>
            </a:r>
            <a:r>
              <a:rPr lang="en-US" sz="3120" dirty="0">
                <a:solidFill>
                  <a:srgbClr val="000000"/>
                </a:solidFill>
                <a:latin typeface="Arimo Bold"/>
              </a:rPr>
              <a:t>.</a:t>
            </a:r>
          </a:p>
          <a:p>
            <a:pPr marL="673752" lvl="1" indent="-336876">
              <a:lnSpc>
                <a:spcPts val="4368"/>
              </a:lnSpc>
              <a:buFont typeface="Arial"/>
              <a:buChar char="•"/>
            </a:pPr>
            <a:r>
              <a:rPr lang="en-US" sz="3120" dirty="0" err="1">
                <a:solidFill>
                  <a:srgbClr val="000000"/>
                </a:solidFill>
                <a:latin typeface="Arimo Bold"/>
              </a:rPr>
              <a:t>Кога</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истече</a:t>
            </a:r>
            <a:r>
              <a:rPr lang="en-US" sz="3120" dirty="0">
                <a:solidFill>
                  <a:srgbClr val="000000"/>
                </a:solidFill>
                <a:latin typeface="Arimo Bold"/>
              </a:rPr>
              <a:t> </a:t>
            </a:r>
            <a:r>
              <a:rPr lang="en-US" sz="3120" dirty="0" err="1">
                <a:solidFill>
                  <a:srgbClr val="000000"/>
                </a:solidFill>
                <a:latin typeface="Arimo Bold"/>
              </a:rPr>
              <a:t>времето</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чекање</a:t>
            </a:r>
            <a:r>
              <a:rPr lang="en-US" sz="3120" dirty="0">
                <a:solidFill>
                  <a:srgbClr val="000000"/>
                </a:solidFill>
                <a:latin typeface="Arimo Bold"/>
              </a:rPr>
              <a:t>, </a:t>
            </a:r>
            <a:r>
              <a:rPr lang="en-US" sz="3120" dirty="0" err="1">
                <a:solidFill>
                  <a:srgbClr val="000000"/>
                </a:solidFill>
                <a:latin typeface="Arimo Bold"/>
              </a:rPr>
              <a:t>наставникот</a:t>
            </a:r>
            <a:r>
              <a:rPr lang="en-US" sz="3120" dirty="0">
                <a:solidFill>
                  <a:srgbClr val="000000"/>
                </a:solidFill>
                <a:latin typeface="Arimo Bold"/>
              </a:rPr>
              <a:t> </a:t>
            </a:r>
            <a:r>
              <a:rPr lang="en-US" sz="3120" dirty="0" err="1">
                <a:solidFill>
                  <a:srgbClr val="000000"/>
                </a:solidFill>
                <a:latin typeface="Arimo Bold"/>
              </a:rPr>
              <a:t>бара</a:t>
            </a:r>
            <a:r>
              <a:rPr lang="en-US" sz="3120" dirty="0">
                <a:solidFill>
                  <a:srgbClr val="000000"/>
                </a:solidFill>
                <a:latin typeface="Arimo Bold"/>
              </a:rPr>
              <a:t> </a:t>
            </a:r>
            <a:r>
              <a:rPr lang="en-US" sz="3120" dirty="0" err="1">
                <a:solidFill>
                  <a:srgbClr val="000000"/>
                </a:solidFill>
                <a:latin typeface="Arimo Bold"/>
              </a:rPr>
              <a:t>доброволец</a:t>
            </a:r>
            <a:r>
              <a:rPr lang="en-US" sz="3120" dirty="0">
                <a:solidFill>
                  <a:srgbClr val="000000"/>
                </a:solidFill>
                <a:latin typeface="Arimo Bold"/>
              </a:rPr>
              <a:t> </a:t>
            </a:r>
            <a:r>
              <a:rPr lang="en-US" sz="3120" dirty="0" err="1">
                <a:solidFill>
                  <a:srgbClr val="000000"/>
                </a:solidFill>
                <a:latin typeface="Arimo Bold"/>
              </a:rPr>
              <a:t>или</a:t>
            </a:r>
            <a:r>
              <a:rPr lang="en-US" sz="3120" dirty="0">
                <a:solidFill>
                  <a:srgbClr val="000000"/>
                </a:solidFill>
                <a:latin typeface="Arimo Bold"/>
              </a:rPr>
              <a:t> </a:t>
            </a:r>
            <a:r>
              <a:rPr lang="en-US" sz="3120" dirty="0" err="1">
                <a:solidFill>
                  <a:srgbClr val="000000"/>
                </a:solidFill>
                <a:latin typeface="Arimo Bold"/>
              </a:rPr>
              <a:t>самиот</a:t>
            </a:r>
            <a:r>
              <a:rPr lang="en-US" sz="3120" dirty="0">
                <a:solidFill>
                  <a:srgbClr val="000000"/>
                </a:solidFill>
                <a:latin typeface="Arimo Bold"/>
              </a:rPr>
              <a:t> </a:t>
            </a:r>
            <a:r>
              <a:rPr lang="en-US" sz="3120" dirty="0" err="1">
                <a:solidFill>
                  <a:srgbClr val="000000"/>
                </a:solidFill>
                <a:latin typeface="Arimo Bold"/>
              </a:rPr>
              <a:t>избира</a:t>
            </a:r>
            <a:r>
              <a:rPr lang="en-US" sz="3120" dirty="0">
                <a:solidFill>
                  <a:srgbClr val="000000"/>
                </a:solidFill>
                <a:latin typeface="Arimo Bold"/>
              </a:rPr>
              <a:t> </a:t>
            </a:r>
            <a:r>
              <a:rPr lang="en-US" sz="3120" dirty="0" err="1">
                <a:solidFill>
                  <a:srgbClr val="000000"/>
                </a:solidFill>
                <a:latin typeface="Arimo Bold"/>
              </a:rPr>
              <a:t>ученик</a:t>
            </a:r>
            <a:r>
              <a:rPr lang="en-US" sz="3120" dirty="0">
                <a:solidFill>
                  <a:srgbClr val="000000"/>
                </a:solidFill>
                <a:latin typeface="Arimo Bold"/>
              </a:rPr>
              <a:t> </a:t>
            </a:r>
            <a:r>
              <a:rPr lang="en-US" sz="3120" dirty="0" err="1">
                <a:solidFill>
                  <a:srgbClr val="000000"/>
                </a:solidFill>
                <a:latin typeface="Arimo Bold"/>
              </a:rPr>
              <a:t>кој</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одговара</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поставеното</a:t>
            </a:r>
            <a:r>
              <a:rPr lang="en-US" sz="3120" dirty="0">
                <a:solidFill>
                  <a:srgbClr val="000000"/>
                </a:solidFill>
                <a:latin typeface="Arimo Bold"/>
              </a:rPr>
              <a:t> </a:t>
            </a:r>
            <a:r>
              <a:rPr lang="en-US" sz="3120" dirty="0" err="1">
                <a:solidFill>
                  <a:srgbClr val="000000"/>
                </a:solidFill>
                <a:latin typeface="Arimo Bold"/>
              </a:rPr>
              <a:t>прашање</a:t>
            </a:r>
            <a:r>
              <a:rPr lang="en-US" sz="3120" dirty="0">
                <a:solidFill>
                  <a:srgbClr val="000000"/>
                </a:solidFill>
                <a:latin typeface="Arimo Bold"/>
              </a:rPr>
              <a:t>.</a:t>
            </a:r>
          </a:p>
          <a:p>
            <a:pPr marL="673752" lvl="1" indent="-336876">
              <a:lnSpc>
                <a:spcPts val="4368"/>
              </a:lnSpc>
              <a:buFont typeface="Arial"/>
              <a:buChar char="•"/>
            </a:pPr>
            <a:r>
              <a:rPr lang="en-US" sz="3120" dirty="0" err="1">
                <a:solidFill>
                  <a:srgbClr val="000000"/>
                </a:solidFill>
                <a:latin typeface="Arimo Bold"/>
              </a:rPr>
              <a:t>Кога</a:t>
            </a:r>
            <a:r>
              <a:rPr lang="en-US" sz="3120" dirty="0">
                <a:solidFill>
                  <a:srgbClr val="000000"/>
                </a:solidFill>
                <a:latin typeface="Arimo Bold"/>
              </a:rPr>
              <a:t> </a:t>
            </a:r>
            <a:r>
              <a:rPr lang="en-US" sz="3120" dirty="0" err="1">
                <a:solidFill>
                  <a:srgbClr val="000000"/>
                </a:solidFill>
                <a:latin typeface="Arimo Bold"/>
              </a:rPr>
              <a:t>учениците</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стекнат</a:t>
            </a:r>
            <a:r>
              <a:rPr lang="en-US" sz="3120" dirty="0">
                <a:solidFill>
                  <a:srgbClr val="000000"/>
                </a:solidFill>
                <a:latin typeface="Arimo Bold"/>
              </a:rPr>
              <a:t> </a:t>
            </a:r>
            <a:r>
              <a:rPr lang="en-US" sz="3120" dirty="0" err="1">
                <a:solidFill>
                  <a:srgbClr val="000000"/>
                </a:solidFill>
                <a:latin typeface="Arimo Bold"/>
              </a:rPr>
              <a:t>навика</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чекање</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поставеното</a:t>
            </a:r>
            <a:r>
              <a:rPr lang="en-US" sz="3120" dirty="0">
                <a:solidFill>
                  <a:srgbClr val="000000"/>
                </a:solidFill>
                <a:latin typeface="Arimo Bold"/>
              </a:rPr>
              <a:t> </a:t>
            </a:r>
            <a:r>
              <a:rPr lang="en-US" sz="3120" dirty="0" err="1">
                <a:solidFill>
                  <a:srgbClr val="000000"/>
                </a:solidFill>
                <a:latin typeface="Arimo Bold"/>
              </a:rPr>
              <a:t>прашање</a:t>
            </a:r>
            <a:r>
              <a:rPr lang="en-US" sz="3120" dirty="0">
                <a:solidFill>
                  <a:srgbClr val="000000"/>
                </a:solidFill>
                <a:latin typeface="Arimo Bold"/>
              </a:rPr>
              <a:t>, </a:t>
            </a:r>
            <a:r>
              <a:rPr lang="en-US" sz="3120" dirty="0" err="1">
                <a:solidFill>
                  <a:srgbClr val="000000"/>
                </a:solidFill>
                <a:latin typeface="Arimo Bold"/>
              </a:rPr>
              <a:t>повеќето</a:t>
            </a:r>
            <a:r>
              <a:rPr lang="en-US" sz="3120" dirty="0">
                <a:solidFill>
                  <a:srgbClr val="000000"/>
                </a:solidFill>
                <a:latin typeface="Arimo Bold"/>
              </a:rPr>
              <a:t> </a:t>
            </a:r>
            <a:r>
              <a:rPr lang="en-US" sz="3120" dirty="0" err="1">
                <a:solidFill>
                  <a:srgbClr val="000000"/>
                </a:solidFill>
                <a:latin typeface="Arimo Bold"/>
              </a:rPr>
              <a:t>од</a:t>
            </a:r>
            <a:r>
              <a:rPr lang="en-US" sz="3120" dirty="0">
                <a:solidFill>
                  <a:srgbClr val="000000"/>
                </a:solidFill>
                <a:latin typeface="Arimo Bold"/>
              </a:rPr>
              <a:t> </a:t>
            </a:r>
            <a:r>
              <a:rPr lang="en-US" sz="3120" dirty="0" err="1">
                <a:solidFill>
                  <a:srgbClr val="000000"/>
                </a:solidFill>
                <a:latin typeface="Arimo Bold"/>
              </a:rPr>
              <a:t>нив</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учествуваат</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наставниот</a:t>
            </a:r>
            <a:r>
              <a:rPr lang="en-US" sz="3120" dirty="0">
                <a:solidFill>
                  <a:srgbClr val="000000"/>
                </a:solidFill>
                <a:latin typeface="Arimo Bold"/>
              </a:rPr>
              <a:t> </a:t>
            </a:r>
            <a:r>
              <a:rPr lang="en-US" sz="3120" dirty="0" err="1">
                <a:solidFill>
                  <a:srgbClr val="000000"/>
                </a:solidFill>
                <a:latin typeface="Arimo Bold"/>
              </a:rPr>
              <a:t>процес</a:t>
            </a:r>
            <a:r>
              <a:rPr lang="en-US" sz="3120" dirty="0">
                <a:solidFill>
                  <a:srgbClr val="000000"/>
                </a:solidFill>
                <a:latin typeface="Arimo Bold"/>
              </a:rPr>
              <a:t>.</a:t>
            </a:r>
          </a:p>
          <a:p>
            <a:pPr>
              <a:lnSpc>
                <a:spcPts val="4368"/>
              </a:lnSpc>
            </a:pPr>
            <a:endParaRPr lang="en-US" sz="3120" dirty="0">
              <a:ln>
                <a:solidFill>
                  <a:srgbClr val="84E1A1"/>
                </a:solidFill>
              </a:ln>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a:ln>
              <a:solidFill>
                <a:srgbClr val="F0F0F0"/>
              </a:solidFill>
            </a:ln>
          </p:spPr>
        </p:sp>
      </p:grpSp>
      <p:grpSp>
        <p:nvGrpSpPr>
          <p:cNvPr id="8" name="Group 8"/>
          <p:cNvGrpSpPr/>
          <p:nvPr/>
        </p:nvGrpSpPr>
        <p:grpSpPr>
          <a:xfrm rot="-10800000">
            <a:off x="15923010" y="764000"/>
            <a:ext cx="2364990" cy="188320"/>
            <a:chOff x="0" y="0"/>
            <a:chExt cx="1913890" cy="152400"/>
          </a:xfrm>
        </p:grpSpPr>
        <p:sp>
          <p:nvSpPr>
            <p:cNvPr id="9" name="Freeform 9"/>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830996" y="3822863"/>
            <a:ext cx="16299408" cy="1218795"/>
            <a:chOff x="-1659084" y="1538963"/>
            <a:chExt cx="21732544" cy="1625060"/>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1659084" y="1538963"/>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ТЕХНИКА: ЅВЕЗДА</a:t>
              </a:r>
              <a:r>
                <a:rPr lang="mk-MK" sz="6600" dirty="0">
                  <a:solidFill>
                    <a:srgbClr val="84E1A1"/>
                  </a:solidFill>
                  <a:latin typeface="Noto Sans Bold"/>
                </a:rPr>
                <a:t> </a:t>
              </a:r>
              <a:r>
                <a:rPr lang="en-US" sz="6600" dirty="0">
                  <a:solidFill>
                    <a:srgbClr val="84E1A1"/>
                  </a:solidFill>
                  <a:latin typeface="Noto Sans Bold"/>
                </a:rPr>
                <a:t>НА ПРИКАЗНАТА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852621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ТЕХНИКА: ЅВЕЗДА</a:t>
            </a:r>
            <a:r>
              <a:rPr lang="mk-MK" sz="7447" dirty="0">
                <a:solidFill>
                  <a:srgbClr val="FFFFFF"/>
                </a:solidFill>
                <a:latin typeface="Noto Sans Bold"/>
              </a:rPr>
              <a:t> </a:t>
            </a:r>
            <a:r>
              <a:rPr lang="en-US" sz="7447" dirty="0">
                <a:solidFill>
                  <a:srgbClr val="FFFFFF"/>
                </a:solidFill>
                <a:latin typeface="Noto Sans Bold"/>
              </a:rPr>
              <a:t>НА ПРИКАЗНАТА</a:t>
            </a:r>
          </a:p>
        </p:txBody>
      </p:sp>
      <p:sp>
        <p:nvSpPr>
          <p:cNvPr id="5" name="TextBox 5"/>
          <p:cNvSpPr txBox="1"/>
          <p:nvPr/>
        </p:nvSpPr>
        <p:spPr>
          <a:xfrm>
            <a:off x="127073" y="3511737"/>
            <a:ext cx="17132227" cy="5174365"/>
          </a:xfrm>
          <a:prstGeom prst="rect">
            <a:avLst/>
          </a:prstGeom>
        </p:spPr>
        <p:txBody>
          <a:bodyPr lIns="0" tIns="0" rIns="0" bIns="0" rtlCol="0" anchor="t">
            <a:spAutoFit/>
          </a:bodyPr>
          <a:lstStyle/>
          <a:p>
            <a:pPr marL="781699" lvl="1" indent="-390850" algn="just">
              <a:lnSpc>
                <a:spcPts val="5068"/>
              </a:lnSpc>
              <a:buFont typeface="Arial"/>
              <a:buChar char="•"/>
            </a:pPr>
            <a:r>
              <a:rPr lang="en-US" sz="3620" dirty="0" err="1">
                <a:solidFill>
                  <a:srgbClr val="000000"/>
                </a:solidFill>
                <a:latin typeface="Arimo Bold"/>
              </a:rPr>
              <a:t>Оваа</a:t>
            </a:r>
            <a:r>
              <a:rPr lang="en-US" sz="3620" dirty="0">
                <a:solidFill>
                  <a:srgbClr val="000000"/>
                </a:solidFill>
                <a:latin typeface="Arimo Bold"/>
              </a:rPr>
              <a:t> </a:t>
            </a:r>
            <a:r>
              <a:rPr lang="en-US" sz="3620" dirty="0" err="1">
                <a:solidFill>
                  <a:srgbClr val="000000"/>
                </a:solidFill>
                <a:latin typeface="Arimo Bold"/>
              </a:rPr>
              <a:t>техника</a:t>
            </a:r>
            <a:r>
              <a:rPr lang="en-US" sz="3620" dirty="0">
                <a:solidFill>
                  <a:srgbClr val="000000"/>
                </a:solidFill>
                <a:latin typeface="Arimo Bold"/>
              </a:rPr>
              <a:t> </a:t>
            </a:r>
            <a:r>
              <a:rPr lang="en-US" sz="3620" dirty="0" err="1">
                <a:solidFill>
                  <a:srgbClr val="000000"/>
                </a:solidFill>
                <a:latin typeface="Arimo Bold"/>
              </a:rPr>
              <a:t>се</a:t>
            </a:r>
            <a:r>
              <a:rPr lang="en-US" sz="3620" dirty="0">
                <a:solidFill>
                  <a:srgbClr val="000000"/>
                </a:solidFill>
                <a:latin typeface="Arimo Bold"/>
              </a:rPr>
              <a:t> </a:t>
            </a:r>
            <a:r>
              <a:rPr lang="en-US" sz="3620" dirty="0" err="1">
                <a:solidFill>
                  <a:srgbClr val="000000"/>
                </a:solidFill>
                <a:latin typeface="Arimo Bold"/>
              </a:rPr>
              <a:t>работи</a:t>
            </a:r>
            <a:r>
              <a:rPr lang="en-US" sz="3620" dirty="0">
                <a:solidFill>
                  <a:srgbClr val="000000"/>
                </a:solidFill>
                <a:latin typeface="Arimo Bold"/>
              </a:rPr>
              <a:t> </a:t>
            </a:r>
            <a:r>
              <a:rPr lang="en-US" sz="3620" dirty="0" err="1">
                <a:solidFill>
                  <a:srgbClr val="000000"/>
                </a:solidFill>
                <a:latin typeface="Arimo Bold"/>
              </a:rPr>
              <a:t>во</a:t>
            </a:r>
            <a:r>
              <a:rPr lang="en-US" sz="3620" dirty="0">
                <a:solidFill>
                  <a:srgbClr val="000000"/>
                </a:solidFill>
                <a:latin typeface="Arimo Bold"/>
              </a:rPr>
              <a:t> </a:t>
            </a:r>
            <a:r>
              <a:rPr lang="en-US" sz="3620" dirty="0" err="1">
                <a:solidFill>
                  <a:srgbClr val="000000"/>
                </a:solidFill>
                <a:latin typeface="Arimo Bold"/>
              </a:rPr>
              <a:t>фазата</a:t>
            </a:r>
            <a:r>
              <a:rPr lang="en-US" sz="3620" dirty="0">
                <a:solidFill>
                  <a:srgbClr val="000000"/>
                </a:solidFill>
                <a:latin typeface="Arimo Bold"/>
              </a:rPr>
              <a:t> </a:t>
            </a:r>
            <a:r>
              <a:rPr lang="en-US" sz="3620" dirty="0" err="1">
                <a:solidFill>
                  <a:srgbClr val="000000"/>
                </a:solidFill>
                <a:latin typeface="Arimo Bold"/>
              </a:rPr>
              <a:t>на</a:t>
            </a:r>
            <a:r>
              <a:rPr lang="en-US" sz="3620" dirty="0">
                <a:solidFill>
                  <a:srgbClr val="000000"/>
                </a:solidFill>
                <a:latin typeface="Arimo Bold"/>
              </a:rPr>
              <a:t> </a:t>
            </a:r>
            <a:r>
              <a:rPr lang="en-US" sz="3620" dirty="0" err="1">
                <a:solidFill>
                  <a:srgbClr val="000000"/>
                </a:solidFill>
                <a:latin typeface="Arimo Bold"/>
              </a:rPr>
              <a:t>рефлексија</a:t>
            </a:r>
            <a:r>
              <a:rPr lang="en-US" sz="3620" dirty="0">
                <a:solidFill>
                  <a:srgbClr val="000000"/>
                </a:solidFill>
                <a:latin typeface="Arimo Bold"/>
              </a:rPr>
              <a:t> </a:t>
            </a:r>
            <a:r>
              <a:rPr lang="en-US" sz="3620" dirty="0" err="1">
                <a:solidFill>
                  <a:srgbClr val="000000"/>
                </a:solidFill>
                <a:latin typeface="Arimo Bold"/>
              </a:rPr>
              <a:t>или</a:t>
            </a:r>
            <a:r>
              <a:rPr lang="en-US" sz="3620" dirty="0">
                <a:solidFill>
                  <a:srgbClr val="000000"/>
                </a:solidFill>
                <a:latin typeface="Arimo Bold"/>
              </a:rPr>
              <a:t> </a:t>
            </a:r>
            <a:r>
              <a:rPr lang="en-US" sz="3620" dirty="0" err="1">
                <a:solidFill>
                  <a:srgbClr val="000000"/>
                </a:solidFill>
                <a:latin typeface="Arimo Bold"/>
              </a:rPr>
              <a:t>како</a:t>
            </a:r>
            <a:r>
              <a:rPr lang="en-US" sz="3620" dirty="0">
                <a:solidFill>
                  <a:srgbClr val="000000"/>
                </a:solidFill>
                <a:latin typeface="Arimo Bold"/>
              </a:rPr>
              <a:t> </a:t>
            </a:r>
            <a:r>
              <a:rPr lang="en-US" sz="3620" dirty="0" err="1">
                <a:solidFill>
                  <a:srgbClr val="000000"/>
                </a:solidFill>
                <a:latin typeface="Arimo Bold"/>
              </a:rPr>
              <a:t>главна</a:t>
            </a:r>
            <a:r>
              <a:rPr lang="en-US" sz="3620" dirty="0">
                <a:solidFill>
                  <a:srgbClr val="000000"/>
                </a:solidFill>
                <a:latin typeface="Arimo Bold"/>
              </a:rPr>
              <a:t> </a:t>
            </a:r>
            <a:r>
              <a:rPr lang="en-US" sz="3620" dirty="0" err="1">
                <a:solidFill>
                  <a:srgbClr val="000000"/>
                </a:solidFill>
                <a:latin typeface="Arimo Bold"/>
              </a:rPr>
              <a:t>активност</a:t>
            </a:r>
            <a:r>
              <a:rPr lang="en-US" sz="3620" dirty="0">
                <a:solidFill>
                  <a:srgbClr val="000000"/>
                </a:solidFill>
                <a:latin typeface="Arimo Bold"/>
              </a:rPr>
              <a:t> </a:t>
            </a:r>
            <a:r>
              <a:rPr lang="en-US" sz="3620" dirty="0" err="1">
                <a:solidFill>
                  <a:srgbClr val="000000"/>
                </a:solidFill>
                <a:latin typeface="Arimo Bold"/>
              </a:rPr>
              <a:t>во</a:t>
            </a:r>
            <a:r>
              <a:rPr lang="en-US" sz="3620" dirty="0">
                <a:solidFill>
                  <a:srgbClr val="000000"/>
                </a:solidFill>
                <a:latin typeface="Arimo Bold"/>
              </a:rPr>
              <a:t> </a:t>
            </a:r>
            <a:r>
              <a:rPr lang="en-US" sz="3620" dirty="0" err="1">
                <a:solidFill>
                  <a:srgbClr val="000000"/>
                </a:solidFill>
                <a:latin typeface="Arimo Bold"/>
              </a:rPr>
              <a:t>сфаќање</a:t>
            </a:r>
            <a:r>
              <a:rPr lang="en-US" sz="3620" dirty="0">
                <a:solidFill>
                  <a:srgbClr val="000000"/>
                </a:solidFill>
                <a:latin typeface="Arimo Bold"/>
              </a:rPr>
              <a:t> </a:t>
            </a:r>
            <a:r>
              <a:rPr lang="en-US" sz="3620" dirty="0" err="1">
                <a:solidFill>
                  <a:srgbClr val="000000"/>
                </a:solidFill>
                <a:latin typeface="Arimo Bold"/>
              </a:rPr>
              <a:t>на</a:t>
            </a:r>
            <a:r>
              <a:rPr lang="en-US" sz="3620" dirty="0">
                <a:solidFill>
                  <a:srgbClr val="000000"/>
                </a:solidFill>
                <a:latin typeface="Arimo Bold"/>
              </a:rPr>
              <a:t> </a:t>
            </a:r>
            <a:r>
              <a:rPr lang="en-US" sz="3620" dirty="0" err="1">
                <a:solidFill>
                  <a:srgbClr val="000000"/>
                </a:solidFill>
                <a:latin typeface="Arimo Bold"/>
              </a:rPr>
              <a:t>значењето</a:t>
            </a:r>
            <a:r>
              <a:rPr lang="en-US" sz="3620" dirty="0">
                <a:solidFill>
                  <a:srgbClr val="000000"/>
                </a:solidFill>
                <a:latin typeface="Arimo Bold"/>
              </a:rPr>
              <a:t> </a:t>
            </a:r>
            <a:r>
              <a:rPr lang="en-US" sz="3620" dirty="0" err="1">
                <a:solidFill>
                  <a:srgbClr val="000000"/>
                </a:solidFill>
                <a:latin typeface="Arimo Bold"/>
              </a:rPr>
              <a:t>при</a:t>
            </a:r>
            <a:r>
              <a:rPr lang="en-US" sz="3620" dirty="0">
                <a:solidFill>
                  <a:srgbClr val="000000"/>
                </a:solidFill>
                <a:latin typeface="Arimo Bold"/>
              </a:rPr>
              <a:t> </a:t>
            </a:r>
            <a:r>
              <a:rPr lang="en-US" sz="3620" dirty="0" err="1">
                <a:solidFill>
                  <a:srgbClr val="000000"/>
                </a:solidFill>
                <a:latin typeface="Arimo Bold"/>
              </a:rPr>
              <a:t>анализа</a:t>
            </a:r>
            <a:r>
              <a:rPr lang="en-US" sz="3620" dirty="0">
                <a:solidFill>
                  <a:srgbClr val="000000"/>
                </a:solidFill>
                <a:latin typeface="Arimo Bold"/>
              </a:rPr>
              <a:t> </a:t>
            </a:r>
            <a:r>
              <a:rPr lang="en-US" sz="3620" dirty="0" err="1">
                <a:solidFill>
                  <a:srgbClr val="000000"/>
                </a:solidFill>
                <a:latin typeface="Arimo Bold"/>
              </a:rPr>
              <a:t>на</a:t>
            </a:r>
            <a:r>
              <a:rPr lang="en-US" sz="3620" dirty="0">
                <a:solidFill>
                  <a:srgbClr val="000000"/>
                </a:solidFill>
                <a:latin typeface="Arimo Bold"/>
              </a:rPr>
              <a:t> </a:t>
            </a:r>
            <a:r>
              <a:rPr lang="en-US" sz="3620" dirty="0" err="1">
                <a:solidFill>
                  <a:srgbClr val="000000"/>
                </a:solidFill>
                <a:latin typeface="Arimo Bold"/>
              </a:rPr>
              <a:t>текст</a:t>
            </a:r>
            <a:r>
              <a:rPr lang="en-US" sz="3620" dirty="0">
                <a:solidFill>
                  <a:srgbClr val="000000"/>
                </a:solidFill>
                <a:latin typeface="Arimo Bold"/>
              </a:rPr>
              <a:t> </a:t>
            </a:r>
          </a:p>
          <a:p>
            <a:pPr marL="781699" lvl="1" indent="-390850" algn="just">
              <a:lnSpc>
                <a:spcPts val="5068"/>
              </a:lnSpc>
              <a:buFont typeface="Arial"/>
              <a:buChar char="•"/>
            </a:pPr>
            <a:r>
              <a:rPr lang="en-US" sz="3620" dirty="0" err="1">
                <a:solidFill>
                  <a:srgbClr val="000000"/>
                </a:solidFill>
                <a:latin typeface="Arimo Bold"/>
              </a:rPr>
              <a:t>Погодна</a:t>
            </a:r>
            <a:r>
              <a:rPr lang="en-US" sz="3620" dirty="0">
                <a:solidFill>
                  <a:srgbClr val="000000"/>
                </a:solidFill>
                <a:latin typeface="Arimo Bold"/>
              </a:rPr>
              <a:t> е </a:t>
            </a:r>
            <a:r>
              <a:rPr lang="en-US" sz="3620" dirty="0" err="1">
                <a:solidFill>
                  <a:srgbClr val="000000"/>
                </a:solidFill>
                <a:latin typeface="Arimo Bold"/>
              </a:rPr>
              <a:t>за</a:t>
            </a:r>
            <a:r>
              <a:rPr lang="en-US" sz="3620" dirty="0">
                <a:solidFill>
                  <a:srgbClr val="000000"/>
                </a:solidFill>
                <a:latin typeface="Arimo Bold"/>
              </a:rPr>
              <a:t> </a:t>
            </a:r>
            <a:r>
              <a:rPr lang="en-US" sz="3620" dirty="0" err="1">
                <a:solidFill>
                  <a:srgbClr val="000000"/>
                </a:solidFill>
                <a:latin typeface="Arimo Bold"/>
              </a:rPr>
              <a:t>индивидуална</a:t>
            </a:r>
            <a:r>
              <a:rPr lang="en-US" sz="3620" dirty="0">
                <a:solidFill>
                  <a:srgbClr val="000000"/>
                </a:solidFill>
                <a:latin typeface="Arimo Bold"/>
              </a:rPr>
              <a:t> </a:t>
            </a:r>
            <a:r>
              <a:rPr lang="en-US" sz="3620" dirty="0" err="1">
                <a:solidFill>
                  <a:srgbClr val="000000"/>
                </a:solidFill>
                <a:latin typeface="Arimo Bold"/>
              </a:rPr>
              <a:t>работа</a:t>
            </a:r>
            <a:r>
              <a:rPr lang="en-US" sz="3620" dirty="0">
                <a:solidFill>
                  <a:srgbClr val="000000"/>
                </a:solidFill>
                <a:latin typeface="Arimo Bold"/>
              </a:rPr>
              <a:t>, </a:t>
            </a:r>
            <a:r>
              <a:rPr lang="en-US" sz="3620" dirty="0" err="1">
                <a:solidFill>
                  <a:srgbClr val="000000"/>
                </a:solidFill>
                <a:latin typeface="Arimo Bold"/>
              </a:rPr>
              <a:t>но</a:t>
            </a:r>
            <a:r>
              <a:rPr lang="en-US" sz="3620" dirty="0">
                <a:solidFill>
                  <a:srgbClr val="000000"/>
                </a:solidFill>
                <a:latin typeface="Arimo Bold"/>
              </a:rPr>
              <a:t> </a:t>
            </a:r>
            <a:r>
              <a:rPr lang="en-US" sz="3620" dirty="0" err="1">
                <a:solidFill>
                  <a:srgbClr val="000000"/>
                </a:solidFill>
                <a:latin typeface="Arimo Bold"/>
              </a:rPr>
              <a:t>не</a:t>
            </a:r>
            <a:r>
              <a:rPr lang="en-US" sz="3620" dirty="0">
                <a:solidFill>
                  <a:srgbClr val="000000"/>
                </a:solidFill>
                <a:latin typeface="Arimo Bold"/>
              </a:rPr>
              <a:t> </a:t>
            </a:r>
            <a:r>
              <a:rPr lang="en-US" sz="3620" dirty="0" err="1">
                <a:solidFill>
                  <a:srgbClr val="000000"/>
                </a:solidFill>
                <a:latin typeface="Arimo Bold"/>
              </a:rPr>
              <a:t>исклучува</a:t>
            </a:r>
            <a:r>
              <a:rPr lang="en-US" sz="3620" dirty="0">
                <a:solidFill>
                  <a:srgbClr val="000000"/>
                </a:solidFill>
                <a:latin typeface="Arimo Bold"/>
              </a:rPr>
              <a:t> и </a:t>
            </a:r>
            <a:r>
              <a:rPr lang="en-US" sz="3620" dirty="0" err="1">
                <a:solidFill>
                  <a:srgbClr val="000000"/>
                </a:solidFill>
                <a:latin typeface="Arimo Bold"/>
              </a:rPr>
              <a:t>друга</a:t>
            </a:r>
            <a:r>
              <a:rPr lang="en-US" sz="3620" dirty="0">
                <a:solidFill>
                  <a:srgbClr val="000000"/>
                </a:solidFill>
                <a:latin typeface="Arimo Bold"/>
              </a:rPr>
              <a:t> </a:t>
            </a:r>
            <a:r>
              <a:rPr lang="en-US" sz="3620" dirty="0" err="1">
                <a:solidFill>
                  <a:srgbClr val="000000"/>
                </a:solidFill>
                <a:latin typeface="Arimo Bold"/>
              </a:rPr>
              <a:t>форма</a:t>
            </a:r>
            <a:r>
              <a:rPr lang="en-US" sz="3620" dirty="0">
                <a:solidFill>
                  <a:srgbClr val="000000"/>
                </a:solidFill>
                <a:latin typeface="Arimo Bold"/>
              </a:rPr>
              <a:t> </a:t>
            </a:r>
            <a:r>
              <a:rPr lang="en-US" sz="3620" dirty="0" err="1">
                <a:solidFill>
                  <a:srgbClr val="000000"/>
                </a:solidFill>
                <a:latin typeface="Arimo Bold"/>
              </a:rPr>
              <a:t>на</a:t>
            </a:r>
            <a:r>
              <a:rPr lang="en-US" sz="3620" dirty="0">
                <a:solidFill>
                  <a:srgbClr val="000000"/>
                </a:solidFill>
                <a:latin typeface="Arimo Bold"/>
              </a:rPr>
              <a:t> </a:t>
            </a:r>
            <a:r>
              <a:rPr lang="en-US" sz="3620" dirty="0" err="1">
                <a:solidFill>
                  <a:srgbClr val="000000"/>
                </a:solidFill>
                <a:latin typeface="Arimo Bold"/>
              </a:rPr>
              <a:t>работа</a:t>
            </a:r>
            <a:endParaRPr lang="en-US" sz="3620" dirty="0">
              <a:solidFill>
                <a:srgbClr val="000000"/>
              </a:solidFill>
              <a:latin typeface="Arimo Bold"/>
            </a:endParaRPr>
          </a:p>
          <a:p>
            <a:pPr marL="781699" lvl="1" indent="-390850" algn="just">
              <a:lnSpc>
                <a:spcPts val="5068"/>
              </a:lnSpc>
              <a:buFont typeface="Arial"/>
              <a:buChar char="•"/>
            </a:pPr>
            <a:r>
              <a:rPr lang="en-US" sz="3620" dirty="0" err="1">
                <a:solidFill>
                  <a:srgbClr val="000000"/>
                </a:solidFill>
                <a:latin typeface="Arimo Bold"/>
              </a:rPr>
              <a:t>Опфаќа</a:t>
            </a:r>
            <a:r>
              <a:rPr lang="en-US" sz="3620" dirty="0">
                <a:solidFill>
                  <a:srgbClr val="000000"/>
                </a:solidFill>
                <a:latin typeface="Arimo Bold"/>
              </a:rPr>
              <a:t> </a:t>
            </a:r>
            <a:r>
              <a:rPr lang="en-US" sz="3620" dirty="0" err="1">
                <a:solidFill>
                  <a:srgbClr val="000000"/>
                </a:solidFill>
                <a:latin typeface="Arimo Bold"/>
              </a:rPr>
              <a:t>целосна</a:t>
            </a:r>
            <a:r>
              <a:rPr lang="en-US" sz="3620" dirty="0">
                <a:solidFill>
                  <a:srgbClr val="000000"/>
                </a:solidFill>
                <a:latin typeface="Arimo Bold"/>
              </a:rPr>
              <a:t> </a:t>
            </a:r>
            <a:r>
              <a:rPr lang="en-US" sz="3620" dirty="0" err="1">
                <a:solidFill>
                  <a:srgbClr val="000000"/>
                </a:solidFill>
                <a:latin typeface="Arimo Bold"/>
              </a:rPr>
              <a:t>обработка</a:t>
            </a:r>
            <a:r>
              <a:rPr lang="en-US" sz="3620" dirty="0">
                <a:solidFill>
                  <a:srgbClr val="000000"/>
                </a:solidFill>
                <a:latin typeface="Arimo Bold"/>
              </a:rPr>
              <a:t> </a:t>
            </a:r>
            <a:r>
              <a:rPr lang="en-US" sz="3620" dirty="0" err="1">
                <a:solidFill>
                  <a:srgbClr val="000000"/>
                </a:solidFill>
                <a:latin typeface="Arimo Bold"/>
              </a:rPr>
              <a:t>на</a:t>
            </a:r>
            <a:r>
              <a:rPr lang="en-US" sz="3620" dirty="0">
                <a:solidFill>
                  <a:srgbClr val="000000"/>
                </a:solidFill>
                <a:latin typeface="Arimo Bold"/>
              </a:rPr>
              <a:t> </a:t>
            </a:r>
            <a:r>
              <a:rPr lang="en-US" sz="3620" dirty="0" err="1">
                <a:solidFill>
                  <a:srgbClr val="000000"/>
                </a:solidFill>
                <a:latin typeface="Arimo Bold"/>
              </a:rPr>
              <a:t>текстот</a:t>
            </a:r>
            <a:r>
              <a:rPr lang="en-US" sz="3620" dirty="0">
                <a:solidFill>
                  <a:srgbClr val="000000"/>
                </a:solidFill>
                <a:latin typeface="Arimo Bold"/>
              </a:rPr>
              <a:t>: </a:t>
            </a:r>
            <a:r>
              <a:rPr lang="en-US" sz="3620" dirty="0" err="1">
                <a:solidFill>
                  <a:srgbClr val="000000"/>
                </a:solidFill>
                <a:latin typeface="Arimo Bold"/>
              </a:rPr>
              <a:t>наслов</a:t>
            </a:r>
            <a:r>
              <a:rPr lang="en-US" sz="3620" dirty="0">
                <a:solidFill>
                  <a:srgbClr val="000000"/>
                </a:solidFill>
                <a:latin typeface="Arimo Bold"/>
              </a:rPr>
              <a:t>, </a:t>
            </a:r>
            <a:r>
              <a:rPr lang="en-US" sz="3620" dirty="0" err="1">
                <a:solidFill>
                  <a:srgbClr val="000000"/>
                </a:solidFill>
                <a:latin typeface="Arimo Bold"/>
              </a:rPr>
              <a:t>автор</a:t>
            </a:r>
            <a:r>
              <a:rPr lang="en-US" sz="3620" dirty="0">
                <a:solidFill>
                  <a:srgbClr val="000000"/>
                </a:solidFill>
                <a:latin typeface="Arimo Bold"/>
              </a:rPr>
              <a:t>,</a:t>
            </a:r>
            <a:r>
              <a:rPr lang="mk-MK" sz="3620" dirty="0">
                <a:solidFill>
                  <a:srgbClr val="000000"/>
                </a:solidFill>
                <a:latin typeface="Arimo Bold"/>
              </a:rPr>
              <a:t> </a:t>
            </a:r>
            <a:r>
              <a:rPr lang="en-US" sz="3620" dirty="0" err="1">
                <a:solidFill>
                  <a:srgbClr val="000000"/>
                </a:solidFill>
                <a:latin typeface="Arimo Bold"/>
              </a:rPr>
              <a:t>ликови</a:t>
            </a:r>
            <a:r>
              <a:rPr lang="en-US" sz="3620" dirty="0">
                <a:solidFill>
                  <a:srgbClr val="000000"/>
                </a:solidFill>
                <a:latin typeface="Arimo Bold"/>
              </a:rPr>
              <a:t>, </a:t>
            </a:r>
            <a:r>
              <a:rPr lang="en-US" sz="3620" dirty="0" err="1">
                <a:solidFill>
                  <a:srgbClr val="000000"/>
                </a:solidFill>
                <a:latin typeface="Arimo Bold"/>
              </a:rPr>
              <a:t>проблем</a:t>
            </a:r>
            <a:r>
              <a:rPr lang="en-US" sz="3620" dirty="0">
                <a:solidFill>
                  <a:srgbClr val="000000"/>
                </a:solidFill>
                <a:latin typeface="Arimo Bold"/>
              </a:rPr>
              <a:t> и </a:t>
            </a:r>
            <a:r>
              <a:rPr lang="en-US" sz="3620" dirty="0" err="1">
                <a:solidFill>
                  <a:srgbClr val="000000"/>
                </a:solidFill>
                <a:latin typeface="Arimo Bold"/>
              </a:rPr>
              <a:t>како</a:t>
            </a:r>
            <a:r>
              <a:rPr lang="en-US" sz="3620" dirty="0">
                <a:solidFill>
                  <a:srgbClr val="000000"/>
                </a:solidFill>
                <a:latin typeface="Arimo Bold"/>
              </a:rPr>
              <a:t> </a:t>
            </a:r>
            <a:r>
              <a:rPr lang="en-US" sz="3620" dirty="0" err="1">
                <a:solidFill>
                  <a:srgbClr val="000000"/>
                </a:solidFill>
                <a:latin typeface="Arimo Bold"/>
              </a:rPr>
              <a:t>се</a:t>
            </a:r>
            <a:r>
              <a:rPr lang="en-US" sz="3620" dirty="0">
                <a:solidFill>
                  <a:srgbClr val="000000"/>
                </a:solidFill>
                <a:latin typeface="Arimo Bold"/>
              </a:rPr>
              <a:t> </a:t>
            </a:r>
            <a:r>
              <a:rPr lang="en-US" sz="3620" dirty="0" err="1">
                <a:solidFill>
                  <a:srgbClr val="000000"/>
                </a:solidFill>
                <a:latin typeface="Arimo Bold"/>
              </a:rPr>
              <a:t>решил</a:t>
            </a:r>
            <a:r>
              <a:rPr lang="en-US" sz="3620" dirty="0">
                <a:solidFill>
                  <a:srgbClr val="000000"/>
                </a:solidFill>
                <a:latin typeface="Arimo Bold"/>
              </a:rPr>
              <a:t> </a:t>
            </a:r>
            <a:r>
              <a:rPr lang="en-US" sz="3620" dirty="0" err="1">
                <a:solidFill>
                  <a:srgbClr val="000000"/>
                </a:solidFill>
                <a:latin typeface="Arimo Bold"/>
              </a:rPr>
              <a:t>истиот</a:t>
            </a:r>
            <a:r>
              <a:rPr lang="en-US" sz="3620" dirty="0">
                <a:solidFill>
                  <a:srgbClr val="000000"/>
                </a:solidFill>
                <a:latin typeface="Arimo Bold"/>
              </a:rPr>
              <a:t>, </a:t>
            </a:r>
            <a:r>
              <a:rPr lang="en-US" sz="3620" dirty="0" err="1">
                <a:solidFill>
                  <a:srgbClr val="000000"/>
                </a:solidFill>
                <a:latin typeface="Arimo Bold"/>
              </a:rPr>
              <a:t>редослед</a:t>
            </a:r>
            <a:r>
              <a:rPr lang="en-US" sz="3620" dirty="0">
                <a:solidFill>
                  <a:srgbClr val="000000"/>
                </a:solidFill>
                <a:latin typeface="Arimo Bold"/>
              </a:rPr>
              <a:t> </a:t>
            </a:r>
            <a:r>
              <a:rPr lang="en-US" sz="3620" dirty="0" err="1">
                <a:solidFill>
                  <a:srgbClr val="000000"/>
                </a:solidFill>
                <a:latin typeface="Arimo Bold"/>
              </a:rPr>
              <a:t>на</a:t>
            </a:r>
            <a:r>
              <a:rPr lang="en-US" sz="3620" dirty="0">
                <a:solidFill>
                  <a:srgbClr val="000000"/>
                </a:solidFill>
                <a:latin typeface="Arimo Bold"/>
              </a:rPr>
              <a:t> </a:t>
            </a:r>
            <a:r>
              <a:rPr lang="en-US" sz="3620" dirty="0" err="1">
                <a:solidFill>
                  <a:srgbClr val="000000"/>
                </a:solidFill>
                <a:latin typeface="Arimo Bold"/>
              </a:rPr>
              <a:t>настани</a:t>
            </a:r>
            <a:r>
              <a:rPr lang="en-US" sz="3620" dirty="0">
                <a:solidFill>
                  <a:srgbClr val="000000"/>
                </a:solidFill>
                <a:latin typeface="Arimo Bold"/>
              </a:rPr>
              <a:t>, </a:t>
            </a:r>
            <a:r>
              <a:rPr lang="en-US" sz="3620" dirty="0" err="1">
                <a:solidFill>
                  <a:srgbClr val="000000"/>
                </a:solidFill>
                <a:latin typeface="Arimo Bold"/>
              </a:rPr>
              <a:t>омилен</a:t>
            </a:r>
            <a:r>
              <a:rPr lang="en-US" sz="3620" dirty="0">
                <a:solidFill>
                  <a:srgbClr val="000000"/>
                </a:solidFill>
                <a:latin typeface="Arimo Bold"/>
              </a:rPr>
              <a:t> </a:t>
            </a:r>
            <a:r>
              <a:rPr lang="en-US" sz="3620" dirty="0" err="1">
                <a:solidFill>
                  <a:srgbClr val="000000"/>
                </a:solidFill>
                <a:latin typeface="Arimo Bold"/>
              </a:rPr>
              <a:t>дел</a:t>
            </a:r>
            <a:r>
              <a:rPr lang="en-US" sz="3620" dirty="0">
                <a:solidFill>
                  <a:srgbClr val="000000"/>
                </a:solidFill>
                <a:latin typeface="Arimo Bold"/>
              </a:rPr>
              <a:t> </a:t>
            </a:r>
            <a:r>
              <a:rPr lang="en-US" sz="3620" dirty="0" err="1">
                <a:solidFill>
                  <a:srgbClr val="000000"/>
                </a:solidFill>
                <a:latin typeface="Arimo Bold"/>
              </a:rPr>
              <a:t>од</a:t>
            </a:r>
            <a:r>
              <a:rPr lang="en-US" sz="3620" dirty="0">
                <a:solidFill>
                  <a:srgbClr val="000000"/>
                </a:solidFill>
                <a:latin typeface="Arimo Bold"/>
              </a:rPr>
              <a:t> </a:t>
            </a:r>
            <a:r>
              <a:rPr lang="en-US" sz="3620" dirty="0" err="1">
                <a:solidFill>
                  <a:srgbClr val="000000"/>
                </a:solidFill>
                <a:latin typeface="Arimo Bold"/>
              </a:rPr>
              <a:t>приказната</a:t>
            </a:r>
            <a:r>
              <a:rPr lang="en-US" sz="3620" dirty="0">
                <a:solidFill>
                  <a:srgbClr val="000000"/>
                </a:solidFill>
                <a:latin typeface="Arimo Bold"/>
              </a:rPr>
              <a:t>, </a:t>
            </a:r>
            <a:r>
              <a:rPr lang="en-US" sz="3620" dirty="0" err="1">
                <a:solidFill>
                  <a:srgbClr val="000000"/>
                </a:solidFill>
                <a:latin typeface="Arimo Bold"/>
              </a:rPr>
              <a:t>порака</a:t>
            </a:r>
            <a:r>
              <a:rPr lang="en-US" sz="3620" dirty="0">
                <a:solidFill>
                  <a:srgbClr val="000000"/>
                </a:solidFill>
                <a:latin typeface="Arimo Bold"/>
              </a:rPr>
              <a:t> </a:t>
            </a:r>
            <a:r>
              <a:rPr lang="en-US" sz="3620" dirty="0" err="1">
                <a:solidFill>
                  <a:srgbClr val="000000"/>
                </a:solidFill>
                <a:latin typeface="Arimo Bold"/>
              </a:rPr>
              <a:t>од</a:t>
            </a:r>
            <a:r>
              <a:rPr lang="en-US" sz="3620" dirty="0">
                <a:solidFill>
                  <a:srgbClr val="000000"/>
                </a:solidFill>
                <a:latin typeface="Arimo Bold"/>
              </a:rPr>
              <a:t> </a:t>
            </a:r>
            <a:r>
              <a:rPr lang="en-US" sz="3620" dirty="0" err="1">
                <a:solidFill>
                  <a:srgbClr val="000000"/>
                </a:solidFill>
                <a:latin typeface="Arimo Bold"/>
              </a:rPr>
              <a:t>текстот</a:t>
            </a:r>
            <a:endParaRPr lang="en-US" sz="3620" dirty="0">
              <a:solidFill>
                <a:srgbClr val="000000"/>
              </a:solidFill>
              <a:latin typeface="Arimo Bold"/>
            </a:endParaRPr>
          </a:p>
          <a:p>
            <a:pPr algn="just">
              <a:lnSpc>
                <a:spcPts val="5068"/>
              </a:lnSpc>
            </a:pPr>
            <a:endParaRPr lang="en-US" sz="3620" dirty="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8" name="Group 8"/>
          <p:cNvGrpSpPr/>
          <p:nvPr/>
        </p:nvGrpSpPr>
        <p:grpSpPr>
          <a:xfrm rot="-10800000">
            <a:off x="15923010" y="764000"/>
            <a:ext cx="2364990" cy="188320"/>
            <a:chOff x="0" y="0"/>
            <a:chExt cx="1913890" cy="152400"/>
          </a:xfrm>
        </p:grpSpPr>
        <p:sp>
          <p:nvSpPr>
            <p:cNvPr id="9" name="Freeform 9"/>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10" name="Picture 10"/>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923010" y="7997919"/>
            <a:ext cx="2110844" cy="20859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grpSp>
        <p:nvGrpSpPr>
          <p:cNvPr id="4" name="Group 4"/>
          <p:cNvGrpSpPr/>
          <p:nvPr/>
        </p:nvGrpSpPr>
        <p:grpSpPr>
          <a:xfrm rot="-10800000">
            <a:off x="0" y="10098680"/>
            <a:ext cx="6987790" cy="188320"/>
            <a:chOff x="0" y="0"/>
            <a:chExt cx="5654934" cy="152400"/>
          </a:xfrm>
        </p:grpSpPr>
        <p:sp>
          <p:nvSpPr>
            <p:cNvPr id="5" name="Freeform 5"/>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6" name="Group 6"/>
          <p:cNvGrpSpPr/>
          <p:nvPr/>
        </p:nvGrpSpPr>
        <p:grpSpPr>
          <a:xfrm rot="-10800000">
            <a:off x="15923010" y="764000"/>
            <a:ext cx="2364990" cy="188320"/>
            <a:chOff x="0" y="0"/>
            <a:chExt cx="1913890" cy="152400"/>
          </a:xfrm>
        </p:grpSpPr>
        <p:sp>
          <p:nvSpPr>
            <p:cNvPr id="7" name="Freeform 7"/>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8" name="Picture 8"/>
          <p:cNvPicPr>
            <a:picLocks noChangeAspect="1"/>
          </p:cNvPicPr>
          <p:nvPr/>
        </p:nvPicPr>
        <p:blipFill>
          <a:blip r:embed="rId3"/>
          <a:srcRect/>
          <a:stretch>
            <a:fillRect/>
          </a:stretch>
        </p:blipFill>
        <p:spPr>
          <a:xfrm>
            <a:off x="4022048" y="2891091"/>
            <a:ext cx="11722301" cy="7192789"/>
          </a:xfrm>
          <a:prstGeom prst="rect">
            <a:avLst/>
          </a:prstGeom>
        </p:spPr>
      </p:pic>
      <p:sp>
        <p:nvSpPr>
          <p:cNvPr id="9" name="TextBox 9"/>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ЅВЕЗДА   НА ПРИКАЗНАТА</a:t>
            </a:r>
          </a:p>
        </p:txBody>
      </p:sp>
      <p:pic>
        <p:nvPicPr>
          <p:cNvPr id="10" name="Picture 10"/>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501" t="74821"/>
          <a:stretch>
            <a:fillRect/>
          </a:stretch>
        </p:blipFill>
        <p:spPr>
          <a:xfrm rot="-10800000">
            <a:off x="15744350" y="7821365"/>
            <a:ext cx="2289504" cy="22625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061356" y="3807319"/>
            <a:ext cx="16299408" cy="1218795"/>
            <a:chOff x="-2685271" y="1518238"/>
            <a:chExt cx="21732544" cy="1625060"/>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685271" y="1518238"/>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СТОП ТЕХНИКА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349584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СТОП ТЕХНИКА</a:t>
            </a:r>
          </a:p>
        </p:txBody>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567344" y="7646446"/>
            <a:ext cx="2466510" cy="2437433"/>
          </a:xfrm>
          <a:prstGeom prst="rect">
            <a:avLst/>
          </a:prstGeom>
        </p:spPr>
      </p:pic>
      <p:sp>
        <p:nvSpPr>
          <p:cNvPr id="6" name="TextBox 6"/>
          <p:cNvSpPr txBox="1"/>
          <p:nvPr/>
        </p:nvSpPr>
        <p:spPr>
          <a:xfrm>
            <a:off x="498162" y="3413205"/>
            <a:ext cx="17124212" cy="4958825"/>
          </a:xfrm>
          <a:prstGeom prst="rect">
            <a:avLst/>
          </a:prstGeom>
        </p:spPr>
        <p:txBody>
          <a:bodyPr lIns="0" tIns="0" rIns="0" bIns="0" rtlCol="0" anchor="t">
            <a:spAutoFit/>
          </a:bodyPr>
          <a:lstStyle/>
          <a:p>
            <a:pPr marL="760110" lvl="1" indent="-380055" algn="just">
              <a:lnSpc>
                <a:spcPts val="4928"/>
              </a:lnSpc>
              <a:buFont typeface="Arial"/>
              <a:buChar char="•"/>
            </a:pPr>
            <a:r>
              <a:rPr lang="en-US" sz="3520">
                <a:solidFill>
                  <a:srgbClr val="000000"/>
                </a:solidFill>
                <a:latin typeface="Arimo Bold"/>
              </a:rPr>
              <a:t>Се информираат учениците дека текстот ќе го читаат заедно. Не смеат да го гледаат додека се дели, бидејќи ќе го читаат како група. </a:t>
            </a:r>
          </a:p>
          <a:p>
            <a:pPr marL="760110" lvl="1" indent="-380055" algn="just">
              <a:lnSpc>
                <a:spcPts val="4928"/>
              </a:lnSpc>
              <a:buFont typeface="Arial"/>
              <a:buChar char="•"/>
            </a:pPr>
            <a:r>
              <a:rPr lang="en-US" sz="3520">
                <a:solidFill>
                  <a:srgbClr val="000000"/>
                </a:solidFill>
                <a:latin typeface="Arimo Bold"/>
              </a:rPr>
              <a:t>По поделбата на текстот и резимето за авторот, накратко се дискутира за авторот и неговото дело – 10 мин. Потоа се пристапува кон читање на текстот со напомена: Кога ќе ги читаат првите две и последните три реченици од прв пасус да внимаваат на сетилните контрасти. Треба да се прочитаат само првиот и вториот пасус. Кога ќе завршат со читањето, треба да го подигнат погледот за да се знае дека се готови.</a:t>
            </a:r>
          </a:p>
        </p:txBody>
      </p:sp>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СТОП ТЕХНИКА</a:t>
            </a:r>
          </a:p>
        </p:txBody>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378413" y="8447954"/>
            <a:ext cx="1655441" cy="1635926"/>
          </a:xfrm>
          <a:prstGeom prst="rect">
            <a:avLst/>
          </a:prstGeom>
        </p:spPr>
      </p:pic>
      <p:sp>
        <p:nvSpPr>
          <p:cNvPr id="6" name="TextBox 6"/>
          <p:cNvSpPr txBox="1"/>
          <p:nvPr/>
        </p:nvSpPr>
        <p:spPr>
          <a:xfrm>
            <a:off x="697427" y="3413205"/>
            <a:ext cx="16924947" cy="5577950"/>
          </a:xfrm>
          <a:prstGeom prst="rect">
            <a:avLst/>
          </a:prstGeom>
        </p:spPr>
        <p:txBody>
          <a:bodyPr lIns="0" tIns="0" rIns="0" bIns="0" rtlCol="0" anchor="t">
            <a:spAutoFit/>
          </a:bodyPr>
          <a:lstStyle/>
          <a:p>
            <a:pPr algn="just">
              <a:lnSpc>
                <a:spcPts val="4928"/>
              </a:lnSpc>
            </a:pPr>
            <a:r>
              <a:rPr lang="en-US" sz="3520">
                <a:solidFill>
                  <a:srgbClr val="000000"/>
                </a:solidFill>
                <a:latin typeface="Arimo Bold"/>
              </a:rPr>
              <a:t>Се чита текст до првото СТОП. Потоа се поставува прашањето: Како се чувствувавте додека читавте? Се остава време учениците да размислат и сите одговори се прифаќаат. Потоа се поставуваат прашањата едно по друго: Што ќе биде проблемот во приказната? Кое големо прашање ќе се постави? Што мислите Вие? Зошто така мислите? Им се остава доволно време да размислат и одговорат.</a:t>
            </a:r>
          </a:p>
          <a:p>
            <a:pPr algn="just">
              <a:lnSpc>
                <a:spcPts val="4928"/>
              </a:lnSpc>
            </a:pPr>
            <a:endParaRPr lang="en-US" sz="3520">
              <a:solidFill>
                <a:srgbClr val="000000"/>
              </a:solidFill>
              <a:latin typeface="Arimo Bold"/>
            </a:endParaRPr>
          </a:p>
          <a:p>
            <a:pPr algn="just">
              <a:lnSpc>
                <a:spcPts val="4928"/>
              </a:lnSpc>
            </a:pPr>
            <a:r>
              <a:rPr lang="en-US" sz="3520">
                <a:solidFill>
                  <a:srgbClr val="000000"/>
                </a:solidFill>
                <a:latin typeface="Arimo Bold"/>
              </a:rPr>
              <a:t>Напомена текстот да го читаат до второто СТОП. Додека читаат треба да ја замислат сцената со што е можно повеќе детали.</a:t>
            </a:r>
          </a:p>
        </p:txBody>
      </p:sp>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9" name="TextBox 9"/>
          <p:cNvSpPr txBox="1"/>
          <p:nvPr/>
        </p:nvSpPr>
        <p:spPr>
          <a:xfrm>
            <a:off x="211502" y="3432255"/>
            <a:ext cx="8565237" cy="4973568"/>
          </a:xfrm>
          <a:prstGeom prst="rect">
            <a:avLst/>
          </a:prstGeom>
        </p:spPr>
        <p:txBody>
          <a:bodyPr lIns="0" tIns="0" rIns="0" bIns="0" rtlCol="0" anchor="t">
            <a:spAutoFit/>
          </a:bodyPr>
          <a:lstStyle/>
          <a:p>
            <a:pPr algn="just">
              <a:lnSpc>
                <a:spcPts val="5691"/>
              </a:lnSpc>
            </a:pPr>
            <a:r>
              <a:rPr lang="en-US" sz="4065">
                <a:solidFill>
                  <a:srgbClr val="000000"/>
                </a:solidFill>
                <a:latin typeface="Open Sans"/>
              </a:rPr>
              <a:t>3.</a:t>
            </a:r>
          </a:p>
          <a:p>
            <a:pPr algn="just">
              <a:lnSpc>
                <a:spcPts val="5691"/>
              </a:lnSpc>
            </a:pPr>
            <a:endParaRPr lang="en-US" sz="4065">
              <a:solidFill>
                <a:srgbClr val="000000"/>
              </a:solidFill>
              <a:latin typeface="Open Sans"/>
            </a:endParaRPr>
          </a:p>
          <a:p>
            <a:pPr algn="just">
              <a:lnSpc>
                <a:spcPts val="5691"/>
              </a:lnSpc>
            </a:pPr>
            <a:endParaRPr lang="en-US" sz="4065">
              <a:solidFill>
                <a:srgbClr val="000000"/>
              </a:solidFill>
              <a:latin typeface="Open Sans"/>
            </a:endParaRPr>
          </a:p>
          <a:p>
            <a:pPr algn="just">
              <a:lnSpc>
                <a:spcPts val="5691"/>
              </a:lnSpc>
            </a:pPr>
            <a:endParaRPr lang="en-US" sz="4065">
              <a:solidFill>
                <a:srgbClr val="000000"/>
              </a:solidFill>
              <a:latin typeface="Open Sans"/>
            </a:endParaRPr>
          </a:p>
          <a:p>
            <a:pPr algn="just">
              <a:lnSpc>
                <a:spcPts val="5691"/>
              </a:lnSpc>
            </a:pPr>
            <a:endParaRPr lang="en-US" sz="4065">
              <a:solidFill>
                <a:srgbClr val="000000"/>
              </a:solidFill>
              <a:latin typeface="Open Sans"/>
            </a:endParaRPr>
          </a:p>
          <a:p>
            <a:pPr algn="just">
              <a:lnSpc>
                <a:spcPts val="5691"/>
              </a:lnSpc>
            </a:pPr>
            <a:endParaRPr lang="en-US" sz="4065">
              <a:solidFill>
                <a:srgbClr val="000000"/>
              </a:solidFill>
              <a:latin typeface="Open Sans"/>
            </a:endParaRPr>
          </a:p>
          <a:p>
            <a:pPr algn="just">
              <a:lnSpc>
                <a:spcPts val="5691"/>
              </a:lnSpc>
            </a:pPr>
            <a:r>
              <a:rPr lang="en-US" sz="4065">
                <a:solidFill>
                  <a:srgbClr val="000000"/>
                </a:solidFill>
                <a:latin typeface="Open Sans"/>
              </a:rPr>
              <a:t>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СТОП ТЕХНИКА</a:t>
            </a:r>
          </a:p>
        </p:txBody>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378413" y="8447954"/>
            <a:ext cx="1655441" cy="1635926"/>
          </a:xfrm>
          <a:prstGeom prst="rect">
            <a:avLst/>
          </a:prstGeom>
        </p:spPr>
      </p:pic>
      <p:sp>
        <p:nvSpPr>
          <p:cNvPr id="6" name="TextBox 6"/>
          <p:cNvSpPr txBox="1"/>
          <p:nvPr/>
        </p:nvSpPr>
        <p:spPr>
          <a:xfrm>
            <a:off x="697427" y="3026031"/>
            <a:ext cx="16914570" cy="6918573"/>
          </a:xfrm>
          <a:prstGeom prst="rect">
            <a:avLst/>
          </a:prstGeom>
        </p:spPr>
        <p:txBody>
          <a:bodyPr lIns="0" tIns="0" rIns="0" bIns="0" rtlCol="0" anchor="t">
            <a:spAutoFit/>
          </a:bodyPr>
          <a:lstStyle/>
          <a:p>
            <a:pPr algn="just">
              <a:lnSpc>
                <a:spcPts val="5001"/>
              </a:lnSpc>
            </a:pPr>
            <a:r>
              <a:rPr lang="en-US" sz="3572">
                <a:solidFill>
                  <a:srgbClr val="000000"/>
                </a:solidFill>
                <a:latin typeface="Arimo Bold"/>
              </a:rPr>
              <a:t>Се чита текстот до второто СТОП. Потоа им се поставуваат прашања со доволно време на размислување. Како се чувствувавте додека читавте? </a:t>
            </a:r>
          </a:p>
          <a:p>
            <a:pPr algn="just">
              <a:lnSpc>
                <a:spcPts val="5001"/>
              </a:lnSpc>
            </a:pPr>
            <a:r>
              <a:rPr lang="en-US" sz="3572">
                <a:solidFill>
                  <a:srgbClr val="000000"/>
                </a:solidFill>
                <a:latin typeface="Arimo Bold"/>
              </a:rPr>
              <a:t>Кои бои преовладуваат? (црна, сива, црвена). Кои сцени ги замисливте? Што би можело да биде проблем во текстот? </a:t>
            </a:r>
          </a:p>
          <a:p>
            <a:pPr algn="just">
              <a:lnSpc>
                <a:spcPts val="5001"/>
              </a:lnSpc>
            </a:pPr>
            <a:endParaRPr lang="en-US" sz="3572">
              <a:solidFill>
                <a:srgbClr val="000000"/>
              </a:solidFill>
              <a:latin typeface="Arimo Bold"/>
            </a:endParaRPr>
          </a:p>
          <a:p>
            <a:pPr algn="just">
              <a:lnSpc>
                <a:spcPts val="5001"/>
              </a:lnSpc>
            </a:pPr>
            <a:r>
              <a:rPr lang="en-US" sz="3572">
                <a:solidFill>
                  <a:srgbClr val="000000"/>
                </a:solidFill>
                <a:latin typeface="Arimo Bold"/>
              </a:rPr>
              <a:t>Подготовка за читање на текстот до третото СТОП. Да се обрне внимание на заплетот и во делот во кој се очекува некој вид промена. </a:t>
            </a:r>
          </a:p>
          <a:p>
            <a:pPr algn="just">
              <a:lnSpc>
                <a:spcPts val="5001"/>
              </a:lnSpc>
            </a:pPr>
            <a:endParaRPr lang="en-US" sz="3572">
              <a:solidFill>
                <a:srgbClr val="000000"/>
              </a:solidFill>
              <a:latin typeface="Arimo Bold"/>
            </a:endParaRPr>
          </a:p>
          <a:p>
            <a:pPr algn="just">
              <a:lnSpc>
                <a:spcPts val="5001"/>
              </a:lnSpc>
            </a:pPr>
            <a:r>
              <a:rPr lang="en-US" sz="3572">
                <a:solidFill>
                  <a:srgbClr val="000000"/>
                </a:solidFill>
                <a:latin typeface="Arimo Bold"/>
              </a:rPr>
              <a:t>Учениците ги читаат последните четири пасуси. Кога сите ќе завршат се поставуваат прашањата. Дали очекувавте така да заврши? Што ќе се случи потоа? Оставете доволно време за размислување и дискусија.</a:t>
            </a:r>
          </a:p>
        </p:txBody>
      </p:sp>
      <p:grpSp>
        <p:nvGrpSpPr>
          <p:cNvPr id="7" name="Group 7"/>
          <p:cNvGrpSpPr/>
          <p:nvPr/>
        </p:nvGrpSpPr>
        <p:grpSpPr>
          <a:xfrm rot="-10800000">
            <a:off x="5650105" y="999790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9" name="TextBox 9"/>
          <p:cNvSpPr txBox="1"/>
          <p:nvPr/>
        </p:nvSpPr>
        <p:spPr>
          <a:xfrm>
            <a:off x="-2644443" y="9189716"/>
            <a:ext cx="16589096" cy="5015699"/>
          </a:xfrm>
          <a:prstGeom prst="rect">
            <a:avLst/>
          </a:prstGeom>
        </p:spPr>
        <p:txBody>
          <a:bodyPr lIns="0" tIns="0" rIns="0" bIns="0" rtlCol="0" anchor="t">
            <a:spAutoFit/>
          </a:bodyPr>
          <a:lstStyle/>
          <a:p>
            <a:pPr>
              <a:lnSpc>
                <a:spcPts val="5691"/>
              </a:lnSpc>
            </a:pPr>
            <a:r>
              <a:rPr lang="en-US" sz="4065">
                <a:solidFill>
                  <a:srgbClr val="000000"/>
                </a:solidFill>
                <a:latin typeface="Open Sans"/>
              </a:rPr>
              <a:t>3.</a:t>
            </a:r>
          </a:p>
          <a:p>
            <a:pPr>
              <a:lnSpc>
                <a:spcPts val="5691"/>
              </a:lnSpc>
            </a:pPr>
            <a:endParaRPr lang="en-US" sz="4065">
              <a:solidFill>
                <a:srgbClr val="000000"/>
              </a:solidFill>
              <a:latin typeface="Open Sans"/>
            </a:endParaRPr>
          </a:p>
          <a:p>
            <a:pPr>
              <a:lnSpc>
                <a:spcPts val="5691"/>
              </a:lnSpc>
            </a:pPr>
            <a:endParaRPr lang="en-US" sz="4065">
              <a:solidFill>
                <a:srgbClr val="000000"/>
              </a:solidFill>
              <a:latin typeface="Open Sans"/>
            </a:endParaRPr>
          </a:p>
          <a:p>
            <a:pPr>
              <a:lnSpc>
                <a:spcPts val="5691"/>
              </a:lnSpc>
            </a:pPr>
            <a:endParaRPr lang="en-US" sz="4065">
              <a:solidFill>
                <a:srgbClr val="000000"/>
              </a:solidFill>
              <a:latin typeface="Open Sans"/>
            </a:endParaRPr>
          </a:p>
          <a:p>
            <a:pPr>
              <a:lnSpc>
                <a:spcPts val="5691"/>
              </a:lnSpc>
            </a:pPr>
            <a:endParaRPr lang="en-US" sz="4065">
              <a:solidFill>
                <a:srgbClr val="000000"/>
              </a:solidFill>
              <a:latin typeface="Open Sans"/>
            </a:endParaRPr>
          </a:p>
          <a:p>
            <a:pPr>
              <a:lnSpc>
                <a:spcPts val="5691"/>
              </a:lnSpc>
            </a:pPr>
            <a:endParaRPr lang="en-US" sz="4065">
              <a:solidFill>
                <a:srgbClr val="000000"/>
              </a:solidFill>
              <a:latin typeface="Open Sans"/>
            </a:endParaRPr>
          </a:p>
          <a:p>
            <a:pPr>
              <a:lnSpc>
                <a:spcPts val="5691"/>
              </a:lnSpc>
            </a:pPr>
            <a:r>
              <a:rPr lang="en-US" sz="4065">
                <a:solidFill>
                  <a:srgbClr val="000000"/>
                </a:solidFill>
                <a:latin typeface="Open Sans"/>
              </a:rPr>
              <a:t>4.</a:t>
            </a:r>
          </a:p>
        </p:txBody>
      </p:sp>
      <p:sp>
        <p:nvSpPr>
          <p:cNvPr id="10" name="TextBox 10"/>
          <p:cNvSpPr txBox="1"/>
          <p:nvPr/>
        </p:nvSpPr>
        <p:spPr>
          <a:xfrm>
            <a:off x="153179" y="2861199"/>
            <a:ext cx="13451899" cy="5706913"/>
          </a:xfrm>
          <a:prstGeom prst="rect">
            <a:avLst/>
          </a:prstGeom>
        </p:spPr>
        <p:txBody>
          <a:bodyPr lIns="0" tIns="0" rIns="0" bIns="0" rtlCol="0" anchor="t">
            <a:spAutoFit/>
          </a:bodyPr>
          <a:lstStyle/>
          <a:p>
            <a:pPr>
              <a:lnSpc>
                <a:spcPts val="6476"/>
              </a:lnSpc>
            </a:pPr>
            <a:r>
              <a:rPr lang="en-US" sz="4626">
                <a:solidFill>
                  <a:srgbClr val="000000"/>
                </a:solidFill>
                <a:latin typeface="Open Sans"/>
              </a:rPr>
              <a:t>5.</a:t>
            </a:r>
          </a:p>
          <a:p>
            <a:pPr>
              <a:lnSpc>
                <a:spcPts val="6476"/>
              </a:lnSpc>
            </a:pPr>
            <a:endParaRPr lang="en-US" sz="4626">
              <a:solidFill>
                <a:srgbClr val="000000"/>
              </a:solidFill>
              <a:latin typeface="Open Sans"/>
            </a:endParaRPr>
          </a:p>
          <a:p>
            <a:pPr>
              <a:lnSpc>
                <a:spcPts val="6476"/>
              </a:lnSpc>
            </a:pPr>
            <a:endParaRPr lang="en-US" sz="4626">
              <a:solidFill>
                <a:srgbClr val="000000"/>
              </a:solidFill>
              <a:latin typeface="Open Sans"/>
            </a:endParaRPr>
          </a:p>
          <a:p>
            <a:pPr>
              <a:lnSpc>
                <a:spcPts val="6476"/>
              </a:lnSpc>
            </a:pPr>
            <a:endParaRPr lang="en-US" sz="4626">
              <a:solidFill>
                <a:srgbClr val="000000"/>
              </a:solidFill>
              <a:latin typeface="Open Sans"/>
            </a:endParaRPr>
          </a:p>
          <a:p>
            <a:pPr>
              <a:lnSpc>
                <a:spcPts val="6476"/>
              </a:lnSpc>
            </a:pPr>
            <a:r>
              <a:rPr lang="en-US" sz="4626">
                <a:solidFill>
                  <a:srgbClr val="000000"/>
                </a:solidFill>
                <a:latin typeface="Open Sans"/>
              </a:rPr>
              <a:t>6.</a:t>
            </a:r>
          </a:p>
          <a:p>
            <a:pPr>
              <a:lnSpc>
                <a:spcPts val="6476"/>
              </a:lnSpc>
            </a:pPr>
            <a:endParaRPr lang="en-US" sz="4626">
              <a:solidFill>
                <a:srgbClr val="000000"/>
              </a:solidFill>
              <a:latin typeface="Open Sans"/>
            </a:endParaRPr>
          </a:p>
          <a:p>
            <a:pPr>
              <a:lnSpc>
                <a:spcPts val="6476"/>
              </a:lnSpc>
            </a:pPr>
            <a:r>
              <a:rPr lang="en-US" sz="4626">
                <a:solidFill>
                  <a:srgbClr val="000000"/>
                </a:solidFill>
                <a:latin typeface="Open Sans"/>
              </a:rPr>
              <a:t>7.</a:t>
            </a:r>
          </a:p>
        </p:txBody>
      </p:sp>
      <p:grpSp>
        <p:nvGrpSpPr>
          <p:cNvPr id="11" name="Group 11"/>
          <p:cNvGrpSpPr/>
          <p:nvPr/>
        </p:nvGrpSpPr>
        <p:grpSpPr>
          <a:xfrm rot="-10800000">
            <a:off x="15923010" y="764000"/>
            <a:ext cx="2364990" cy="188320"/>
            <a:chOff x="0" y="0"/>
            <a:chExt cx="1913890" cy="152400"/>
          </a:xfrm>
        </p:grpSpPr>
        <p:sp>
          <p:nvSpPr>
            <p:cNvPr id="12" name="Freeform 12"/>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063073" y="1121530"/>
            <a:ext cx="8161853" cy="8488328"/>
          </a:xfrm>
          <a:prstGeom prst="rect">
            <a:avLst/>
          </a:prstGeom>
        </p:spPr>
      </p:pic>
      <p:grpSp>
        <p:nvGrpSpPr>
          <p:cNvPr id="5" name="Group 5"/>
          <p:cNvGrpSpPr/>
          <p:nvPr/>
        </p:nvGrpSpPr>
        <p:grpSpPr>
          <a:xfrm>
            <a:off x="4966323" y="1620207"/>
            <a:ext cx="8355354" cy="7046586"/>
            <a:chOff x="0" y="0"/>
            <a:chExt cx="11140472" cy="9395448"/>
          </a:xfrm>
        </p:grpSpPr>
        <p:sp>
          <p:nvSpPr>
            <p:cNvPr id="6" name="TextBox 6"/>
            <p:cNvSpPr txBox="1"/>
            <p:nvPr/>
          </p:nvSpPr>
          <p:spPr>
            <a:xfrm>
              <a:off x="0" y="8740465"/>
              <a:ext cx="8847328"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0" y="-95250"/>
              <a:ext cx="11140472" cy="8542118"/>
            </a:xfrm>
            <a:prstGeom prst="rect">
              <a:avLst/>
            </a:prstGeom>
          </p:spPr>
          <p:txBody>
            <a:bodyPr lIns="0" tIns="0" rIns="0" bIns="0" rtlCol="0" anchor="t">
              <a:spAutoFit/>
            </a:bodyPr>
            <a:lstStyle/>
            <a:p>
              <a:pPr algn="ctr">
                <a:lnSpc>
                  <a:spcPts val="7280"/>
                </a:lnSpc>
              </a:pPr>
              <a:r>
                <a:rPr lang="en-US" sz="5200">
                  <a:solidFill>
                    <a:srgbClr val="84E1A1"/>
                  </a:solidFill>
                  <a:latin typeface="Noto Sans Bold"/>
                </a:rPr>
                <a:t>Учениците се активни субјекти во наставата,</a:t>
              </a:r>
            </a:p>
            <a:p>
              <a:pPr algn="ctr">
                <a:lnSpc>
                  <a:spcPts val="7280"/>
                </a:lnSpc>
              </a:pPr>
              <a:r>
                <a:rPr lang="en-US" sz="5200">
                  <a:solidFill>
                    <a:srgbClr val="84E1A1"/>
                  </a:solidFill>
                  <a:latin typeface="Noto Sans Bold"/>
                </a:rPr>
                <a:t>а наставникот поттикнувач, насочувач и олеснувач на процесот учење</a:t>
              </a:r>
            </a:p>
            <a:p>
              <a:pPr algn="ctr">
                <a:lnSpc>
                  <a:spcPts val="7280"/>
                </a:lnSpc>
                <a:spcBef>
                  <a:spcPct val="0"/>
                </a:spcBef>
              </a:pPr>
              <a:endParaRPr lang="en-US" sz="5200">
                <a:solidFill>
                  <a:srgbClr val="84E1A1"/>
                </a:solidFill>
                <a:latin typeface="Noto Sans Bold"/>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2055527" y="6224988"/>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061356" y="3807319"/>
            <a:ext cx="16299408" cy="1218795"/>
            <a:chOff x="-2685271" y="1518238"/>
            <a:chExt cx="21732544" cy="1625060"/>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685271" y="1518238"/>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ТЕХНИКА: КОЦКА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2285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ТЕХНИКА: КОЦКА</a:t>
            </a:r>
          </a:p>
        </p:txBody>
      </p:sp>
      <p:sp>
        <p:nvSpPr>
          <p:cNvPr id="5" name="TextBox 5"/>
          <p:cNvSpPr txBox="1"/>
          <p:nvPr/>
        </p:nvSpPr>
        <p:spPr>
          <a:xfrm>
            <a:off x="127073" y="3917289"/>
            <a:ext cx="17446025" cy="6624748"/>
          </a:xfrm>
          <a:prstGeom prst="rect">
            <a:avLst/>
          </a:prstGeom>
        </p:spPr>
        <p:txBody>
          <a:bodyPr lIns="0" tIns="0" rIns="0" bIns="0" rtlCol="0" anchor="t">
            <a:spAutoFit/>
          </a:bodyPr>
          <a:lstStyle/>
          <a:p>
            <a:pPr marL="673752" lvl="1" indent="-336876">
              <a:lnSpc>
                <a:spcPts val="4368"/>
              </a:lnSpc>
              <a:buFont typeface="Arial"/>
              <a:buChar char="•"/>
            </a:pPr>
            <a:r>
              <a:rPr lang="en-US" sz="3120">
                <a:solidFill>
                  <a:srgbClr val="000000"/>
                </a:solidFill>
                <a:latin typeface="Arimo Bold"/>
              </a:rPr>
              <a:t>Коцката е наставна техника која овозможува темата да се разгледа од повеќе аспекти.</a:t>
            </a:r>
          </a:p>
          <a:p>
            <a:pPr>
              <a:lnSpc>
                <a:spcPts val="4368"/>
              </a:lnSpc>
            </a:pPr>
            <a:endParaRPr lang="en-US" sz="3120">
              <a:solidFill>
                <a:srgbClr val="000000"/>
              </a:solidFill>
              <a:latin typeface="Arimo Bold"/>
            </a:endParaRPr>
          </a:p>
          <a:p>
            <a:pPr marL="673752" lvl="1" indent="-336876" algn="just">
              <a:lnSpc>
                <a:spcPts val="4368"/>
              </a:lnSpc>
              <a:buFont typeface="Arial"/>
              <a:buChar char="•"/>
            </a:pPr>
            <a:r>
              <a:rPr lang="en-US" sz="3120">
                <a:solidFill>
                  <a:srgbClr val="000000"/>
                </a:solidFill>
                <a:latin typeface="Arimo Bold"/>
              </a:rPr>
              <a:t>На секоја од страните на коцката треба да се напише: ОПИШИ, СПОРЕДИ, АСОЦИРАЈ, АНАЛИЗИРАЈ, ПРИМЕНИ и АРГУМЕНТИРАЈ за или против.</a:t>
            </a:r>
          </a:p>
          <a:p>
            <a:pPr>
              <a:lnSpc>
                <a:spcPts val="4368"/>
              </a:lnSpc>
            </a:pPr>
            <a:endParaRPr lang="en-US" sz="3120">
              <a:solidFill>
                <a:srgbClr val="000000"/>
              </a:solidFill>
              <a:latin typeface="Arimo Bold"/>
            </a:endParaRPr>
          </a:p>
          <a:p>
            <a:pPr marL="673752" lvl="1" indent="-336876">
              <a:lnSpc>
                <a:spcPts val="4368"/>
              </a:lnSpc>
              <a:buFont typeface="Arial"/>
              <a:buChar char="•"/>
            </a:pPr>
            <a:r>
              <a:rPr lang="en-US" sz="3120">
                <a:solidFill>
                  <a:srgbClr val="000000"/>
                </a:solidFill>
                <a:latin typeface="Arimo Bold"/>
              </a:rPr>
              <a:t>Учениците се во фаза на евокација, пишуваат краток составза некој предмет.</a:t>
            </a:r>
          </a:p>
          <a:p>
            <a:pPr>
              <a:lnSpc>
                <a:spcPts val="4368"/>
              </a:lnSpc>
            </a:pPr>
            <a:r>
              <a:rPr lang="en-US" sz="3120">
                <a:solidFill>
                  <a:srgbClr val="000000"/>
                </a:solidFill>
                <a:latin typeface="Arimo Bold"/>
              </a:rPr>
              <a:t>      Се насочуваат на размислување на сите шест страни на коцката</a:t>
            </a:r>
          </a:p>
          <a:p>
            <a:pPr>
              <a:lnSpc>
                <a:spcPts val="4368"/>
              </a:lnSpc>
            </a:pPr>
            <a:endParaRPr lang="en-US" sz="3120">
              <a:solidFill>
                <a:srgbClr val="000000"/>
              </a:solidFill>
              <a:latin typeface="Arimo Bold"/>
            </a:endParaRPr>
          </a:p>
          <a:p>
            <a:pPr>
              <a:lnSpc>
                <a:spcPts val="4368"/>
              </a:lnSpc>
            </a:pPr>
            <a:endParaRPr lang="en-US" sz="3120">
              <a:solidFill>
                <a:srgbClr val="000000"/>
              </a:solidFill>
              <a:latin typeface="Arimo Bold"/>
            </a:endParaRPr>
          </a:p>
          <a:p>
            <a:pPr>
              <a:lnSpc>
                <a:spcPts val="4368"/>
              </a:lnSpc>
            </a:pPr>
            <a:endParaRPr lang="en-US" sz="3120">
              <a:solidFill>
                <a:srgbClr val="000000"/>
              </a:solidFill>
              <a:latin typeface="Arimo Bold"/>
            </a:endParaRPr>
          </a:p>
          <a:p>
            <a:pPr>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473317" y="7553527"/>
            <a:ext cx="2560537" cy="25303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grpSp>
        <p:nvGrpSpPr>
          <p:cNvPr id="4" name="Group 4"/>
          <p:cNvGrpSpPr/>
          <p:nvPr/>
        </p:nvGrpSpPr>
        <p:grpSpPr>
          <a:xfrm rot="5400000">
            <a:off x="-2080701" y="6385129"/>
            <a:ext cx="6987790" cy="188320"/>
            <a:chOff x="0" y="0"/>
            <a:chExt cx="5654934" cy="152400"/>
          </a:xfrm>
        </p:grpSpPr>
        <p:sp>
          <p:nvSpPr>
            <p:cNvPr id="5" name="Freeform 5"/>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6" name="Picture 6"/>
          <p:cNvPicPr>
            <a:picLocks noChangeAspect="1"/>
          </p:cNvPicPr>
          <p:nvPr/>
        </p:nvPicPr>
        <p:blipFill>
          <a:blip r:embed="rId3"/>
          <a:srcRect l="1194" r="1194"/>
          <a:stretch>
            <a:fillRect/>
          </a:stretch>
        </p:blipFill>
        <p:spPr>
          <a:xfrm>
            <a:off x="5866516" y="2985395"/>
            <a:ext cx="6771379" cy="7301605"/>
          </a:xfrm>
          <a:prstGeom prst="rect">
            <a:avLst/>
          </a:prstGeom>
        </p:spPr>
      </p:pic>
      <p:sp>
        <p:nvSpPr>
          <p:cNvPr id="7" name="TextBox 7"/>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КОЦКА</a:t>
            </a:r>
          </a:p>
        </p:txBody>
      </p:sp>
      <p:grpSp>
        <p:nvGrpSpPr>
          <p:cNvPr id="8" name="Group 8"/>
          <p:cNvGrpSpPr/>
          <p:nvPr/>
        </p:nvGrpSpPr>
        <p:grpSpPr>
          <a:xfrm rot="5400000">
            <a:off x="13600610" y="6385129"/>
            <a:ext cx="6987790" cy="188320"/>
            <a:chOff x="0" y="0"/>
            <a:chExt cx="5654934" cy="152400"/>
          </a:xfrm>
        </p:grpSpPr>
        <p:sp>
          <p:nvSpPr>
            <p:cNvPr id="9" name="Freeform 9"/>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10" name="Group 10"/>
          <p:cNvGrpSpPr/>
          <p:nvPr/>
        </p:nvGrpSpPr>
        <p:grpSpPr>
          <a:xfrm rot="-10800000">
            <a:off x="15923010" y="764000"/>
            <a:ext cx="2364990" cy="188320"/>
            <a:chOff x="0" y="0"/>
            <a:chExt cx="1913890" cy="152400"/>
          </a:xfrm>
        </p:grpSpPr>
        <p:sp>
          <p:nvSpPr>
            <p:cNvPr id="11" name="Freeform 11"/>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КОЦКА</a:t>
            </a:r>
          </a:p>
        </p:txBody>
      </p:sp>
      <p:sp>
        <p:nvSpPr>
          <p:cNvPr id="5" name="TextBox 5"/>
          <p:cNvSpPr txBox="1"/>
          <p:nvPr/>
        </p:nvSpPr>
        <p:spPr>
          <a:xfrm>
            <a:off x="127073" y="3917289"/>
            <a:ext cx="18033854" cy="4967794"/>
          </a:xfrm>
          <a:prstGeom prst="rect">
            <a:avLst/>
          </a:prstGeom>
        </p:spPr>
        <p:txBody>
          <a:bodyPr lIns="0" tIns="0" rIns="0" bIns="0" rtlCol="0" anchor="t">
            <a:spAutoFit/>
          </a:bodyPr>
          <a:lstStyle/>
          <a:p>
            <a:pPr marL="673752" lvl="1" indent="-336876">
              <a:lnSpc>
                <a:spcPts val="4368"/>
              </a:lnSpc>
              <a:buFont typeface="Arial"/>
              <a:buChar char="•"/>
            </a:pPr>
            <a:r>
              <a:rPr lang="en-US" sz="3120">
                <a:solidFill>
                  <a:srgbClr val="000000"/>
                </a:solidFill>
                <a:latin typeface="Arimo Bold"/>
              </a:rPr>
              <a:t>ОПИШИ: Повнимателно разгледајте го предметот и опишете што гледате – боја, форма, големина. </a:t>
            </a:r>
          </a:p>
          <a:p>
            <a:pPr marL="673752" lvl="1" indent="-336876">
              <a:lnSpc>
                <a:spcPts val="4368"/>
              </a:lnSpc>
              <a:buFont typeface="Arial"/>
              <a:buChar char="•"/>
            </a:pPr>
            <a:r>
              <a:rPr lang="en-US" sz="3120">
                <a:solidFill>
                  <a:srgbClr val="000000"/>
                </a:solidFill>
                <a:latin typeface="Arimo Bold"/>
              </a:rPr>
              <a:t>СПОРЕДИ: На што личи? Од што се разликува? </a:t>
            </a:r>
          </a:p>
          <a:p>
            <a:pPr marL="673752" lvl="1" indent="-336876">
              <a:lnSpc>
                <a:spcPts val="4368"/>
              </a:lnSpc>
              <a:buFont typeface="Arial"/>
              <a:buChar char="•"/>
            </a:pPr>
            <a:r>
              <a:rPr lang="en-US" sz="3120">
                <a:solidFill>
                  <a:srgbClr val="000000"/>
                </a:solidFill>
                <a:latin typeface="Arimo Bold"/>
              </a:rPr>
              <a:t>АСОЦИРАЈ: На што Ве наведува да размислувате? Што Ви паѓа на ум?</a:t>
            </a:r>
          </a:p>
          <a:p>
            <a:pPr marL="673752" lvl="1" indent="-336876">
              <a:lnSpc>
                <a:spcPts val="4368"/>
              </a:lnSpc>
              <a:buFont typeface="Arial"/>
              <a:buChar char="•"/>
            </a:pPr>
            <a:r>
              <a:rPr lang="en-US" sz="3120">
                <a:solidFill>
                  <a:srgbClr val="000000"/>
                </a:solidFill>
                <a:latin typeface="Arimo Bold"/>
              </a:rPr>
              <a:t>АНАЛИЗИРАЈ: Објаснете како се прави (ако не знаете измислете) </a:t>
            </a:r>
          </a:p>
          <a:p>
            <a:pPr marL="673752" lvl="1" indent="-336876">
              <a:lnSpc>
                <a:spcPts val="4368"/>
              </a:lnSpc>
              <a:buFont typeface="Arial"/>
              <a:buChar char="•"/>
            </a:pPr>
            <a:r>
              <a:rPr lang="en-US" sz="3120">
                <a:solidFill>
                  <a:srgbClr val="000000"/>
                </a:solidFill>
                <a:latin typeface="Arimo Bold"/>
              </a:rPr>
              <a:t>ПРИМЕНИ: Кажете што може да се прави со него? Како се користи?</a:t>
            </a:r>
          </a:p>
          <a:p>
            <a:pPr marL="673752" lvl="1" indent="-336876">
              <a:lnSpc>
                <a:spcPts val="4368"/>
              </a:lnSpc>
              <a:buFont typeface="Arial"/>
              <a:buChar char="•"/>
            </a:pPr>
            <a:r>
              <a:rPr lang="en-US" sz="3120">
                <a:solidFill>
                  <a:srgbClr val="000000"/>
                </a:solidFill>
                <a:latin typeface="Arimo Bold"/>
              </a:rPr>
              <a:t>АРГУМЕНТИРАЈ ЗА ИЛИ ПРОТИВ:Одлучно заземете став.Сами изберете</a:t>
            </a:r>
          </a:p>
          <a:p>
            <a:pPr>
              <a:lnSpc>
                <a:spcPts val="4368"/>
              </a:lnSpc>
            </a:pPr>
            <a:r>
              <a:rPr lang="en-US" sz="3120">
                <a:solidFill>
                  <a:srgbClr val="000000"/>
                </a:solidFill>
                <a:latin typeface="Arimo Bold"/>
              </a:rPr>
              <a:t>       ги причините тие можат да бидат логични, будалести или други</a:t>
            </a:r>
          </a:p>
          <a:p>
            <a:pPr>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473317" y="7553527"/>
            <a:ext cx="2560537" cy="253035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КОЦКА</a:t>
            </a:r>
          </a:p>
        </p:txBody>
      </p:sp>
      <p:sp>
        <p:nvSpPr>
          <p:cNvPr id="5" name="TextBox 5"/>
          <p:cNvSpPr txBox="1"/>
          <p:nvPr/>
        </p:nvSpPr>
        <p:spPr>
          <a:xfrm>
            <a:off x="161653" y="3447026"/>
            <a:ext cx="17710548" cy="4967794"/>
          </a:xfrm>
          <a:prstGeom prst="rect">
            <a:avLst/>
          </a:prstGeom>
        </p:spPr>
        <p:txBody>
          <a:bodyPr lIns="0" tIns="0" rIns="0" bIns="0" rtlCol="0" anchor="t">
            <a:spAutoFit/>
          </a:bodyPr>
          <a:lstStyle/>
          <a:p>
            <a:pPr marL="673752" lvl="1" indent="-336876" algn="just">
              <a:lnSpc>
                <a:spcPts val="4368"/>
              </a:lnSpc>
              <a:buFont typeface="Arial"/>
              <a:buChar char="•"/>
            </a:pPr>
            <a:r>
              <a:rPr lang="en-US" sz="3120">
                <a:solidFill>
                  <a:srgbClr val="000000"/>
                </a:solidFill>
                <a:latin typeface="Arimo Bold"/>
              </a:rPr>
              <a:t>Откако ќе завршат со пишувањето учениците треба да ги споредат своите ставови меѓу себе за сите страни на коцката.</a:t>
            </a:r>
          </a:p>
          <a:p>
            <a:pPr algn="just">
              <a:lnSpc>
                <a:spcPts val="4368"/>
              </a:lnSpc>
            </a:pPr>
            <a:endParaRPr lang="en-US" sz="3120">
              <a:solidFill>
                <a:srgbClr val="000000"/>
              </a:solidFill>
              <a:latin typeface="Arimo Bold"/>
            </a:endParaRPr>
          </a:p>
          <a:p>
            <a:pPr marL="673752" lvl="1" indent="-336876" algn="just">
              <a:lnSpc>
                <a:spcPts val="4368"/>
              </a:lnSpc>
              <a:buFont typeface="Arial"/>
              <a:buChar char="•"/>
            </a:pPr>
            <a:r>
              <a:rPr lang="en-US" sz="3120">
                <a:solidFill>
                  <a:srgbClr val="000000"/>
                </a:solidFill>
                <a:latin typeface="Arimo Bold"/>
              </a:rPr>
              <a:t>Најчесто ова се работи во парови и на крај со целата група се анализираат сите аспекти на коцката.</a:t>
            </a:r>
          </a:p>
          <a:p>
            <a:pPr algn="just">
              <a:lnSpc>
                <a:spcPts val="4368"/>
              </a:lnSpc>
            </a:pPr>
            <a:endParaRPr lang="en-US" sz="3120">
              <a:solidFill>
                <a:srgbClr val="000000"/>
              </a:solidFill>
              <a:latin typeface="Arimo Bold"/>
            </a:endParaRPr>
          </a:p>
          <a:p>
            <a:pPr marL="673752" lvl="1" indent="-336876" algn="just">
              <a:lnSpc>
                <a:spcPts val="4368"/>
              </a:lnSpc>
              <a:buFont typeface="Arial"/>
              <a:buChar char="•"/>
            </a:pPr>
            <a:r>
              <a:rPr lang="en-US" sz="3120">
                <a:solidFill>
                  <a:srgbClr val="000000"/>
                </a:solidFill>
                <a:latin typeface="Arimo Bold"/>
              </a:rPr>
              <a:t>Деловите на коцката може да се обработуваат по одделно во мали групи во одделението и на крајот се добива целата целина во една голема коцка.</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473317" y="7553527"/>
            <a:ext cx="2560537" cy="253035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171714" y="1703649"/>
            <a:ext cx="16299408" cy="2547044"/>
            <a:chOff x="-2685271" y="1518238"/>
            <a:chExt cx="21732544" cy="3396059"/>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685271" y="1518238"/>
              <a:ext cx="21732544" cy="3396059"/>
            </a:xfrm>
            <a:prstGeom prst="rect">
              <a:avLst/>
            </a:prstGeom>
          </p:spPr>
          <p:txBody>
            <a:bodyPr wrap="square" lIns="0" tIns="0" rIns="0" bIns="0" rtlCol="0" anchor="t">
              <a:spAutoFit/>
            </a:bodyPr>
            <a:lstStyle/>
            <a:p>
              <a:pPr algn="ctr">
                <a:lnSpc>
                  <a:spcPts val="10426"/>
                </a:lnSpc>
                <a:spcBef>
                  <a:spcPct val="0"/>
                </a:spcBef>
              </a:pPr>
              <a:r>
                <a:rPr lang="ru-RU" sz="6600" b="1" i="0" dirty="0">
                  <a:solidFill>
                    <a:srgbClr val="84E1A1"/>
                  </a:solidFill>
                  <a:effectLst/>
                  <a:latin typeface="arial" panose="020B0604020202020204" pitchFamily="34" charset="0"/>
                </a:rPr>
                <a:t>Техника ЗСУ – </a:t>
              </a:r>
            </a:p>
            <a:p>
              <a:pPr algn="ctr">
                <a:lnSpc>
                  <a:spcPts val="10426"/>
                </a:lnSpc>
                <a:spcBef>
                  <a:spcPct val="0"/>
                </a:spcBef>
              </a:pPr>
              <a:r>
                <a:rPr lang="ru-RU" sz="6600" b="1" i="0" dirty="0">
                  <a:solidFill>
                    <a:srgbClr val="84E1A1"/>
                  </a:solidFill>
                  <a:effectLst/>
                  <a:latin typeface="arial" panose="020B0604020202020204" pitchFamily="34" charset="0"/>
                </a:rPr>
                <a:t>знам, сакам да знам, учам.</a:t>
              </a:r>
              <a:endParaRPr lang="en-US" sz="6600" b="1" dirty="0">
                <a:solidFill>
                  <a:srgbClr val="84E1A1"/>
                </a:solidFill>
                <a:latin typeface="Noto Sans Bold"/>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923074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grpSp>
        <p:nvGrpSpPr>
          <p:cNvPr id="4" name="Group 4"/>
          <p:cNvGrpSpPr/>
          <p:nvPr/>
        </p:nvGrpSpPr>
        <p:grpSpPr>
          <a:xfrm rot="-10800000">
            <a:off x="5650105" y="9895559"/>
            <a:ext cx="6987790" cy="188320"/>
            <a:chOff x="0" y="0"/>
            <a:chExt cx="5654934" cy="152400"/>
          </a:xfrm>
        </p:grpSpPr>
        <p:sp>
          <p:nvSpPr>
            <p:cNvPr id="5" name="Freeform 5"/>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6" name="TextBox 6"/>
          <p:cNvSpPr txBox="1"/>
          <p:nvPr/>
        </p:nvSpPr>
        <p:spPr>
          <a:xfrm>
            <a:off x="0" y="925145"/>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ТЕХНИКА ЗСУ</a:t>
            </a:r>
          </a:p>
        </p:txBody>
      </p:sp>
      <p:sp>
        <p:nvSpPr>
          <p:cNvPr id="7" name="TextBox 7"/>
          <p:cNvSpPr txBox="1"/>
          <p:nvPr/>
        </p:nvSpPr>
        <p:spPr>
          <a:xfrm>
            <a:off x="529046" y="3253041"/>
            <a:ext cx="17240285" cy="2758524"/>
          </a:xfrm>
          <a:prstGeom prst="rect">
            <a:avLst/>
          </a:prstGeom>
        </p:spPr>
        <p:txBody>
          <a:bodyPr lIns="0" tIns="0" rIns="0" bIns="0" rtlCol="0" anchor="t">
            <a:spAutoFit/>
          </a:bodyPr>
          <a:lstStyle/>
          <a:p>
            <a:pPr algn="just">
              <a:lnSpc>
                <a:spcPts val="4368"/>
              </a:lnSpc>
            </a:pPr>
            <a:r>
              <a:rPr lang="en-US" sz="3120" dirty="0" err="1">
                <a:solidFill>
                  <a:srgbClr val="000000"/>
                </a:solidFill>
                <a:latin typeface="Arimo Bold"/>
              </a:rPr>
              <a:t>Техниката</a:t>
            </a:r>
            <a:r>
              <a:rPr lang="en-US" sz="3120" dirty="0">
                <a:solidFill>
                  <a:srgbClr val="000000"/>
                </a:solidFill>
                <a:latin typeface="Arimo Bold"/>
              </a:rPr>
              <a:t> ЗСУ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состои</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пополнување</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дадена</a:t>
            </a:r>
            <a:r>
              <a:rPr lang="en-US" sz="3120" dirty="0">
                <a:solidFill>
                  <a:srgbClr val="000000"/>
                </a:solidFill>
                <a:latin typeface="Arimo Bold"/>
              </a:rPr>
              <a:t> </a:t>
            </a:r>
            <a:r>
              <a:rPr lang="en-US" sz="3120" dirty="0" err="1">
                <a:solidFill>
                  <a:srgbClr val="000000"/>
                </a:solidFill>
                <a:latin typeface="Arimo Bold"/>
              </a:rPr>
              <a:t>табела</a:t>
            </a:r>
            <a:r>
              <a:rPr lang="en-US" sz="3120" dirty="0">
                <a:solidFill>
                  <a:srgbClr val="000000"/>
                </a:solidFill>
                <a:latin typeface="Arimo Bold"/>
              </a:rPr>
              <a:t> </a:t>
            </a:r>
            <a:r>
              <a:rPr lang="en-US" sz="3120" dirty="0" err="1">
                <a:solidFill>
                  <a:srgbClr val="000000"/>
                </a:solidFill>
                <a:latin typeface="Arimo Bold"/>
              </a:rPr>
              <a:t>при</a:t>
            </a:r>
            <a:r>
              <a:rPr lang="en-US" sz="3120" dirty="0">
                <a:solidFill>
                  <a:srgbClr val="000000"/>
                </a:solidFill>
                <a:latin typeface="Arimo Bold"/>
              </a:rPr>
              <a:t> </a:t>
            </a:r>
            <a:r>
              <a:rPr lang="en-US" sz="3120" dirty="0" err="1">
                <a:solidFill>
                  <a:srgbClr val="000000"/>
                </a:solidFill>
                <a:latin typeface="Arimo Bold"/>
              </a:rPr>
              <a:t>што</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црпат</a:t>
            </a:r>
            <a:r>
              <a:rPr lang="en-US" sz="3120" dirty="0">
                <a:solidFill>
                  <a:srgbClr val="000000"/>
                </a:solidFill>
                <a:latin typeface="Arimo Bold"/>
              </a:rPr>
              <a:t> </a:t>
            </a:r>
            <a:r>
              <a:rPr lang="en-US" sz="3120" dirty="0" err="1">
                <a:solidFill>
                  <a:srgbClr val="000000"/>
                </a:solidFill>
                <a:latin typeface="Arimo Bold"/>
              </a:rPr>
              <a:t>предзнаењата</a:t>
            </a:r>
            <a:r>
              <a:rPr lang="en-US" sz="3120" dirty="0">
                <a:solidFill>
                  <a:srgbClr val="000000"/>
                </a:solidFill>
                <a:latin typeface="Arimo Bold"/>
              </a:rPr>
              <a:t> и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евидентираат</a:t>
            </a:r>
            <a:r>
              <a:rPr lang="en-US" sz="3120" dirty="0">
                <a:solidFill>
                  <a:srgbClr val="000000"/>
                </a:solidFill>
                <a:latin typeface="Arimo Bold"/>
              </a:rPr>
              <a:t> </a:t>
            </a:r>
            <a:r>
              <a:rPr lang="en-US" sz="3120" dirty="0" err="1">
                <a:solidFill>
                  <a:srgbClr val="000000"/>
                </a:solidFill>
                <a:latin typeface="Arimo Bold"/>
              </a:rPr>
              <a:t>нејаснотиите</a:t>
            </a:r>
            <a:r>
              <a:rPr lang="en-US" sz="3120" dirty="0">
                <a:solidFill>
                  <a:srgbClr val="000000"/>
                </a:solidFill>
                <a:latin typeface="Arimo Bold"/>
              </a:rPr>
              <a:t> и </a:t>
            </a:r>
            <a:r>
              <a:rPr lang="en-US" sz="3120" dirty="0" err="1">
                <a:solidFill>
                  <a:srgbClr val="000000"/>
                </a:solidFill>
                <a:latin typeface="Arimo Bold"/>
              </a:rPr>
              <a:t>новите</a:t>
            </a:r>
            <a:r>
              <a:rPr lang="en-US" sz="3120" dirty="0">
                <a:solidFill>
                  <a:srgbClr val="000000"/>
                </a:solidFill>
                <a:latin typeface="Arimo Bold"/>
              </a:rPr>
              <a:t> </a:t>
            </a:r>
            <a:r>
              <a:rPr lang="en-US" sz="3120" dirty="0" err="1">
                <a:solidFill>
                  <a:srgbClr val="000000"/>
                </a:solidFill>
                <a:latin typeface="Arimo Bold"/>
              </a:rPr>
              <a:t>знаења</a:t>
            </a:r>
            <a:r>
              <a:rPr lang="en-US" sz="3120" dirty="0">
                <a:solidFill>
                  <a:srgbClr val="000000"/>
                </a:solidFill>
                <a:latin typeface="Arimo Bold"/>
              </a:rPr>
              <a:t>. </a:t>
            </a:r>
            <a:r>
              <a:rPr lang="en-US" sz="3120" dirty="0" err="1">
                <a:solidFill>
                  <a:srgbClr val="000000"/>
                </a:solidFill>
                <a:latin typeface="Arimo Bold"/>
              </a:rPr>
              <a:t>Може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користи</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текот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секоја</a:t>
            </a:r>
            <a:r>
              <a:rPr lang="en-US" sz="3120" dirty="0">
                <a:solidFill>
                  <a:srgbClr val="000000"/>
                </a:solidFill>
                <a:latin typeface="Arimo Bold"/>
              </a:rPr>
              <a:t> </a:t>
            </a:r>
            <a:r>
              <a:rPr lang="en-US" sz="3120" dirty="0" err="1">
                <a:solidFill>
                  <a:srgbClr val="000000"/>
                </a:solidFill>
                <a:latin typeface="Arimo Bold"/>
              </a:rPr>
              <a:t>фаза</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наставниот</a:t>
            </a:r>
            <a:r>
              <a:rPr lang="en-US" sz="3120" dirty="0">
                <a:solidFill>
                  <a:srgbClr val="000000"/>
                </a:solidFill>
                <a:latin typeface="Arimo Bold"/>
              </a:rPr>
              <a:t> </a:t>
            </a:r>
            <a:r>
              <a:rPr lang="en-US" sz="3120" dirty="0" err="1">
                <a:solidFill>
                  <a:srgbClr val="000000"/>
                </a:solidFill>
                <a:latin typeface="Arimo Bold"/>
              </a:rPr>
              <a:t>час</a:t>
            </a:r>
            <a:r>
              <a:rPr lang="en-US" sz="3120" dirty="0">
                <a:solidFill>
                  <a:srgbClr val="000000"/>
                </a:solidFill>
                <a:latin typeface="Arimo Bold"/>
              </a:rPr>
              <a:t>. </a:t>
            </a:r>
            <a:r>
              <a:rPr lang="en-US" sz="3120" dirty="0" err="1">
                <a:solidFill>
                  <a:srgbClr val="000000"/>
                </a:solidFill>
                <a:latin typeface="Arimo Bold"/>
              </a:rPr>
              <a:t>Табелата</a:t>
            </a:r>
            <a:r>
              <a:rPr lang="en-US" sz="3120" dirty="0">
                <a:solidFill>
                  <a:srgbClr val="000000"/>
                </a:solidFill>
                <a:latin typeface="Arimo Bold"/>
              </a:rPr>
              <a:t> </a:t>
            </a:r>
            <a:r>
              <a:rPr lang="en-US" sz="3120" dirty="0" err="1">
                <a:solidFill>
                  <a:srgbClr val="000000"/>
                </a:solidFill>
                <a:latin typeface="Arimo Bold"/>
              </a:rPr>
              <a:t>може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има</a:t>
            </a:r>
            <a:r>
              <a:rPr lang="en-US" sz="3120" dirty="0">
                <a:solidFill>
                  <a:srgbClr val="000000"/>
                </a:solidFill>
                <a:latin typeface="Arimo Bold"/>
              </a:rPr>
              <a:t> 3 </a:t>
            </a:r>
            <a:r>
              <a:rPr lang="en-US" sz="3120" dirty="0" err="1">
                <a:solidFill>
                  <a:srgbClr val="000000"/>
                </a:solidFill>
                <a:latin typeface="Arimo Bold"/>
              </a:rPr>
              <a:t>или</a:t>
            </a:r>
            <a:r>
              <a:rPr lang="en-US" sz="3120" dirty="0">
                <a:solidFill>
                  <a:srgbClr val="000000"/>
                </a:solidFill>
                <a:latin typeface="Arimo Bold"/>
              </a:rPr>
              <a:t> 4 </a:t>
            </a:r>
            <a:r>
              <a:rPr lang="en-US" sz="3120" dirty="0" err="1">
                <a:solidFill>
                  <a:srgbClr val="000000"/>
                </a:solidFill>
                <a:latin typeface="Arimo Bold"/>
              </a:rPr>
              <a:t>колони</a:t>
            </a:r>
            <a:r>
              <a:rPr lang="en-US" sz="3120" dirty="0">
                <a:solidFill>
                  <a:srgbClr val="000000"/>
                </a:solidFill>
                <a:latin typeface="Arimo Bold"/>
              </a:rPr>
              <a:t>. </a:t>
            </a:r>
            <a:r>
              <a:rPr lang="en-US" sz="3120" dirty="0" err="1">
                <a:solidFill>
                  <a:srgbClr val="000000"/>
                </a:solidFill>
                <a:latin typeface="Arimo Bold"/>
              </a:rPr>
              <a:t>Притоа</a:t>
            </a:r>
            <a:r>
              <a:rPr lang="en-US" sz="3120" dirty="0">
                <a:solidFill>
                  <a:srgbClr val="000000"/>
                </a:solidFill>
                <a:latin typeface="Arimo Bold"/>
              </a:rPr>
              <a:t> </a:t>
            </a:r>
            <a:r>
              <a:rPr lang="en-US" sz="3120" dirty="0" err="1">
                <a:solidFill>
                  <a:srgbClr val="000000"/>
                </a:solidFill>
                <a:latin typeface="Arimo Bold"/>
              </a:rPr>
              <a:t>може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a:solidFill>
                  <a:srgbClr val="000000"/>
                </a:solidFill>
                <a:latin typeface="Arimo Bold"/>
              </a:rPr>
              <a:t>пополнува</a:t>
            </a:r>
            <a:r>
              <a:rPr lang="en-US" sz="3120" dirty="0">
                <a:solidFill>
                  <a:srgbClr val="000000"/>
                </a:solidFill>
                <a:latin typeface="Arimo Bold"/>
              </a:rPr>
              <a:t> </a:t>
            </a:r>
            <a:r>
              <a:rPr lang="en-US" sz="3120" dirty="0" err="1">
                <a:solidFill>
                  <a:srgbClr val="000000"/>
                </a:solidFill>
                <a:latin typeface="Arimo Bold"/>
              </a:rPr>
              <a:t>индивидуално</a:t>
            </a:r>
            <a:r>
              <a:rPr lang="en-US" sz="3120" dirty="0">
                <a:solidFill>
                  <a:srgbClr val="000000"/>
                </a:solidFill>
                <a:latin typeface="Arimo Bold"/>
              </a:rPr>
              <a:t>, </a:t>
            </a:r>
            <a:r>
              <a:rPr lang="en-US" sz="3120" dirty="0" err="1">
                <a:solidFill>
                  <a:srgbClr val="000000"/>
                </a:solidFill>
                <a:latin typeface="Arimo Bold"/>
              </a:rPr>
              <a:t>по</a:t>
            </a:r>
            <a:r>
              <a:rPr lang="en-US" sz="3120" dirty="0">
                <a:solidFill>
                  <a:srgbClr val="000000"/>
                </a:solidFill>
                <a:latin typeface="Arimo Bold"/>
              </a:rPr>
              <a:t> </a:t>
            </a:r>
            <a:r>
              <a:rPr lang="en-US" sz="3120" dirty="0" err="1">
                <a:solidFill>
                  <a:srgbClr val="000000"/>
                </a:solidFill>
                <a:latin typeface="Arimo Bold"/>
              </a:rPr>
              <a:t>парови</a:t>
            </a:r>
            <a:r>
              <a:rPr lang="en-US" sz="3120" dirty="0">
                <a:solidFill>
                  <a:srgbClr val="000000"/>
                </a:solidFill>
                <a:latin typeface="Arimo Bold"/>
              </a:rPr>
              <a:t>, </a:t>
            </a:r>
            <a:r>
              <a:rPr lang="en-US" sz="3120" dirty="0" err="1">
                <a:solidFill>
                  <a:srgbClr val="000000"/>
                </a:solidFill>
                <a:latin typeface="Arimo Bold"/>
              </a:rPr>
              <a:t>групно</a:t>
            </a:r>
            <a:r>
              <a:rPr lang="en-US" sz="3120" dirty="0">
                <a:solidFill>
                  <a:srgbClr val="000000"/>
                </a:solidFill>
                <a:latin typeface="Arimo Bold"/>
              </a:rPr>
              <a:t> </a:t>
            </a:r>
            <a:r>
              <a:rPr lang="en-US" sz="3120" dirty="0" err="1">
                <a:solidFill>
                  <a:srgbClr val="000000"/>
                </a:solidFill>
                <a:latin typeface="Arimo Bold"/>
              </a:rPr>
              <a:t>или</a:t>
            </a:r>
            <a:r>
              <a:rPr lang="en-US" sz="3120" dirty="0">
                <a:solidFill>
                  <a:srgbClr val="000000"/>
                </a:solidFill>
                <a:latin typeface="Arimo Bold"/>
              </a:rPr>
              <a:t> </a:t>
            </a:r>
            <a:r>
              <a:rPr lang="en-US" sz="3120" dirty="0" err="1">
                <a:solidFill>
                  <a:srgbClr val="000000"/>
                </a:solidFill>
                <a:latin typeface="Arimo Bold"/>
              </a:rPr>
              <a:t>за</a:t>
            </a:r>
            <a:r>
              <a:rPr lang="en-US" sz="3120" dirty="0">
                <a:solidFill>
                  <a:srgbClr val="000000"/>
                </a:solidFill>
                <a:latin typeface="Arimo Bold"/>
              </a:rPr>
              <a:t> </a:t>
            </a:r>
            <a:r>
              <a:rPr lang="en-US" sz="3120" dirty="0" err="1">
                <a:solidFill>
                  <a:srgbClr val="000000"/>
                </a:solidFill>
                <a:latin typeface="Arimo Bold"/>
              </a:rPr>
              <a:t>цела</a:t>
            </a:r>
            <a:r>
              <a:rPr lang="en-US" sz="3120" dirty="0">
                <a:solidFill>
                  <a:srgbClr val="000000"/>
                </a:solidFill>
                <a:latin typeface="Arimo Bold"/>
              </a:rPr>
              <a:t> </a:t>
            </a:r>
            <a:r>
              <a:rPr lang="en-US" sz="3120" dirty="0" err="1">
                <a:solidFill>
                  <a:srgbClr val="000000"/>
                </a:solidFill>
                <a:latin typeface="Arimo Bold"/>
              </a:rPr>
              <a:t>пaралелка</a:t>
            </a:r>
            <a:r>
              <a:rPr lang="en-US" sz="3120" dirty="0">
                <a:solidFill>
                  <a:srgbClr val="000000"/>
                </a:solidFill>
                <a:latin typeface="Arimo Bold"/>
              </a:rPr>
              <a:t>.</a:t>
            </a:r>
          </a:p>
        </p:txBody>
      </p:sp>
      <p:grpSp>
        <p:nvGrpSpPr>
          <p:cNvPr id="8" name="Group 8"/>
          <p:cNvGrpSpPr/>
          <p:nvPr/>
        </p:nvGrpSpPr>
        <p:grpSpPr>
          <a:xfrm rot="-10800000">
            <a:off x="15923010" y="764000"/>
            <a:ext cx="2364990" cy="188320"/>
            <a:chOff x="0" y="0"/>
            <a:chExt cx="1913890" cy="152400"/>
          </a:xfrm>
        </p:grpSpPr>
        <p:sp>
          <p:nvSpPr>
            <p:cNvPr id="9" name="Freeform 9"/>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10" name="Picture 10"/>
          <p:cNvPicPr>
            <a:picLocks noChangeAspect="1"/>
          </p:cNvPicPr>
          <p:nvPr/>
        </p:nvPicPr>
        <p:blipFill>
          <a:blip r:embed="rId3"/>
          <a:srcRect l="1630" t="5552" r="2371" b="7139"/>
          <a:stretch>
            <a:fillRect/>
          </a:stretch>
        </p:blipFill>
        <p:spPr>
          <a:xfrm>
            <a:off x="629102" y="6449714"/>
            <a:ext cx="17140229" cy="2912141"/>
          </a:xfrm>
          <a:prstGeom prst="rect">
            <a:avLst/>
          </a:prstGeom>
        </p:spPr>
      </p:pic>
      <p:sp>
        <p:nvSpPr>
          <p:cNvPr id="11" name="Rectangle 10">
            <a:extLst>
              <a:ext uri="{FF2B5EF4-FFF2-40B4-BE49-F238E27FC236}">
                <a16:creationId xmlns:a16="http://schemas.microsoft.com/office/drawing/2014/main" id="{77BA5808-A8E7-8110-64E7-7B940E62C7D2}"/>
              </a:ext>
            </a:extLst>
          </p:cNvPr>
          <p:cNvSpPr/>
          <p:nvPr/>
        </p:nvSpPr>
        <p:spPr>
          <a:xfrm>
            <a:off x="3218433" y="1624141"/>
            <a:ext cx="12843324" cy="1247586"/>
          </a:xfrm>
          <a:prstGeom prst="rect">
            <a:avLst/>
          </a:prstGeom>
          <a:noFill/>
        </p:spPr>
        <p:txBody>
          <a:bodyPr wrap="none" lIns="91440" tIns="45720" rIns="91440" bIns="45720">
            <a:spAutoFit/>
          </a:bodyPr>
          <a:lstStyle/>
          <a:p>
            <a:pPr algn="ctr">
              <a:lnSpc>
                <a:spcPts val="10426"/>
              </a:lnSpc>
              <a:spcBef>
                <a:spcPct val="0"/>
              </a:spcBef>
            </a:pPr>
            <a:r>
              <a:rPr lang="ru-RU" sz="4800" b="1" i="0" dirty="0">
                <a:solidFill>
                  <a:schemeClr val="bg1"/>
                </a:solidFill>
                <a:effectLst/>
                <a:latin typeface="arial" panose="020B0604020202020204" pitchFamily="34" charset="0"/>
              </a:rPr>
              <a:t>Техника ЗСУ – знам, сакам да знам, учам.</a:t>
            </a:r>
            <a:endParaRPr lang="en-US" sz="4800" b="1" dirty="0">
              <a:solidFill>
                <a:schemeClr val="bg1"/>
              </a:solidFill>
              <a:latin typeface="Noto Sans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ЗСУ</a:t>
            </a:r>
          </a:p>
        </p:txBody>
      </p:sp>
      <p:sp>
        <p:nvSpPr>
          <p:cNvPr id="5" name="TextBox 5"/>
          <p:cNvSpPr txBox="1"/>
          <p:nvPr/>
        </p:nvSpPr>
        <p:spPr>
          <a:xfrm>
            <a:off x="127073" y="3095322"/>
            <a:ext cx="17534199" cy="7177065"/>
          </a:xfrm>
          <a:prstGeom prst="rect">
            <a:avLst/>
          </a:prstGeom>
        </p:spPr>
        <p:txBody>
          <a:bodyPr lIns="0" tIns="0" rIns="0" bIns="0" rtlCol="0" anchor="t">
            <a:spAutoFit/>
          </a:bodyPr>
          <a:lstStyle/>
          <a:p>
            <a:pPr marL="673752" lvl="1" indent="-336876" algn="just">
              <a:lnSpc>
                <a:spcPts val="4368"/>
              </a:lnSpc>
              <a:buFont typeface="Arial"/>
              <a:buChar char="•"/>
            </a:pPr>
            <a:r>
              <a:rPr lang="en-US" sz="3120">
                <a:solidFill>
                  <a:srgbClr val="000000"/>
                </a:solidFill>
                <a:latin typeface="Arimo Bold"/>
              </a:rPr>
              <a:t>Во колоната ЗНАМ учениците го запишуваат она што го знаат за поимот/содржината. Постапката започнува со насочување на учениците кон одредена тема. Од нив се бара да размислатза она што веќе го знаат за дадената тема</a:t>
            </a:r>
          </a:p>
          <a:p>
            <a:pPr marL="673752" lvl="1" indent="-336876" algn="just">
              <a:lnSpc>
                <a:spcPts val="4368"/>
              </a:lnSpc>
              <a:buFont typeface="Arial"/>
              <a:buChar char="•"/>
            </a:pPr>
            <a:r>
              <a:rPr lang="en-US" sz="3120">
                <a:solidFill>
                  <a:srgbClr val="000000"/>
                </a:solidFill>
                <a:latin typeface="Arimo Bold"/>
              </a:rPr>
              <a:t>Во колоната САКАМ ДА ЗНАМ се впишуваат прашањата за кои се јавува интерес или она што учениците би сакале да го научат. На учениците им се дава насока да размислуваат за прашањата што ги поставиле додека ја совладуваат содржината, притоа барајќи ги можните одговори.</a:t>
            </a:r>
          </a:p>
          <a:p>
            <a:pPr marL="673752" lvl="1" indent="-336876" algn="just">
              <a:lnSpc>
                <a:spcPts val="4368"/>
              </a:lnSpc>
              <a:buFont typeface="Arial"/>
              <a:buChar char="•"/>
            </a:pPr>
            <a:r>
              <a:rPr lang="en-US" sz="3120">
                <a:solidFill>
                  <a:srgbClr val="000000"/>
                </a:solidFill>
                <a:latin typeface="Arimo Bold"/>
              </a:rPr>
              <a:t>Откако учениците ќе имаат доволно време да ја совладаат содржината вклучени во различни активности, преку текст, предавање, експеримент или слично, треба да се сврти вниманието кон прашањата кои беа запишани во Сакам да знам колоната. Учениците се насочуваат да откријат кои одговори на поставените прашања се добиени и да ги забележат во колоната НАУЧИВ.</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r="12231" b="12122"/>
          <a:stretch>
            <a:fillRect/>
          </a:stretch>
        </p:blipFill>
        <p:spPr>
          <a:xfrm rot="-10800000">
            <a:off x="16655219" y="8771805"/>
            <a:ext cx="1378634" cy="1312074"/>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ЗСУ</a:t>
            </a:r>
          </a:p>
        </p:txBody>
      </p:sp>
      <p:sp>
        <p:nvSpPr>
          <p:cNvPr id="5" name="TextBox 5"/>
          <p:cNvSpPr txBox="1"/>
          <p:nvPr/>
        </p:nvSpPr>
        <p:spPr>
          <a:xfrm>
            <a:off x="582640" y="2891091"/>
            <a:ext cx="17122719" cy="7729383"/>
          </a:xfrm>
          <a:prstGeom prst="rect">
            <a:avLst/>
          </a:prstGeom>
        </p:spPr>
        <p:txBody>
          <a:bodyPr lIns="0" tIns="0" rIns="0" bIns="0" rtlCol="0" anchor="t">
            <a:spAutoFit/>
          </a:bodyPr>
          <a:lstStyle/>
          <a:p>
            <a:pPr marL="673752" lvl="1" indent="-336876" algn="just">
              <a:lnSpc>
                <a:spcPts val="4368"/>
              </a:lnSpc>
              <a:buFont typeface="Arial"/>
              <a:buChar char="•"/>
            </a:pPr>
            <a:r>
              <a:rPr lang="en-US" sz="3120">
                <a:solidFill>
                  <a:srgbClr val="000000"/>
                </a:solidFill>
                <a:latin typeface="Arimo Bold"/>
              </a:rPr>
              <a:t>Потоа, се разгледуваат прашањата кои останале неодговорени (колона УЧАМ) и заеднички се дискутираат и на учениците им се посочуваат извори каде би можеле да најдат одговори на овие прашања. Колоната УЧАМ претставува запис на прашања кои се поврзани со затворање на циклусот на учење, односно во неа се запишуваат прашања кои ќе се искористат за следно воведно ангажирање.</a:t>
            </a:r>
          </a:p>
          <a:p>
            <a:pPr marL="673752" lvl="1" indent="-336876" algn="just">
              <a:lnSpc>
                <a:spcPts val="4368"/>
              </a:lnSpc>
              <a:buFont typeface="Arial"/>
              <a:buChar char="•"/>
            </a:pPr>
            <a:r>
              <a:rPr lang="en-US" sz="3120">
                <a:solidFill>
                  <a:srgbClr val="000000"/>
                </a:solidFill>
                <a:latin typeface="Arimo Bold"/>
              </a:rPr>
              <a:t>Им се помага на учениците во групите да ги постават прашањата.</a:t>
            </a:r>
          </a:p>
          <a:p>
            <a:pPr marL="673752" lvl="1" indent="-336876" algn="just">
              <a:lnSpc>
                <a:spcPts val="4368"/>
              </a:lnSpc>
              <a:buFont typeface="Arial"/>
              <a:buChar char="•"/>
            </a:pPr>
            <a:r>
              <a:rPr lang="en-US" sz="3120">
                <a:solidFill>
                  <a:srgbClr val="000000"/>
                </a:solidFill>
                <a:latin typeface="Arimo Bold"/>
              </a:rPr>
              <a:t>Прашањата се поставуваат за поединостите за кои постои несогласување или она што учениците особено ги интересира.</a:t>
            </a:r>
          </a:p>
          <a:p>
            <a:pPr marL="673752" lvl="1" indent="-336876" algn="just">
              <a:lnSpc>
                <a:spcPts val="4368"/>
              </a:lnSpc>
              <a:buFont typeface="Arial"/>
              <a:buChar char="•"/>
            </a:pPr>
            <a:r>
              <a:rPr lang="en-US" sz="3120">
                <a:solidFill>
                  <a:srgbClr val="000000"/>
                </a:solidFill>
                <a:latin typeface="Arimo Bold"/>
              </a:rPr>
              <a:t>Овој вид на прашања се запишуваат во колоната САКАМ ДА ЗНАМ</a:t>
            </a:r>
          </a:p>
          <a:p>
            <a:pPr marL="673752" lvl="1" indent="-336876" algn="just">
              <a:lnSpc>
                <a:spcPts val="4368"/>
              </a:lnSpc>
              <a:buFont typeface="Arial"/>
              <a:buChar char="•"/>
            </a:pPr>
            <a:r>
              <a:rPr lang="en-US" sz="3120">
                <a:solidFill>
                  <a:srgbClr val="000000"/>
                </a:solidFill>
                <a:latin typeface="Arimo Bold"/>
              </a:rPr>
              <a:t>Им се напоменува на учениците да размислуваат за овие прашања додека го читаат текстот.</a:t>
            </a:r>
          </a:p>
          <a:p>
            <a:pPr marL="673752" lvl="1" indent="-336876" algn="just">
              <a:lnSpc>
                <a:spcPts val="4368"/>
              </a:lnSpc>
              <a:buFont typeface="Arial"/>
              <a:buChar char="•"/>
            </a:pPr>
            <a:r>
              <a:rPr lang="en-US" sz="3120">
                <a:solidFill>
                  <a:srgbClr val="000000"/>
                </a:solidFill>
                <a:latin typeface="Arimo Bold"/>
              </a:rPr>
              <a:t>Откако учениците ќе го прочитаат текстот, свртете им го вниманието на </a:t>
            </a:r>
          </a:p>
          <a:p>
            <a:pPr marL="673752" lvl="1" indent="-336876" algn="just">
              <a:lnSpc>
                <a:spcPts val="4368"/>
              </a:lnSpc>
              <a:buFont typeface="Arial"/>
              <a:buChar char="•"/>
            </a:pPr>
            <a:r>
              <a:rPr lang="en-US" sz="3120">
                <a:solidFill>
                  <a:srgbClr val="000000"/>
                </a:solidFill>
                <a:latin typeface="Arimo Bold"/>
              </a:rPr>
              <a:t>прашањата кои беа запишаниво САКАМ ДА ЗНАМ – колоната.</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10098680"/>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8" name="Group 8"/>
          <p:cNvGrpSpPr/>
          <p:nvPr/>
        </p:nvGrpSpPr>
        <p:grpSpPr>
          <a:xfrm rot="-10800000">
            <a:off x="15923010" y="764000"/>
            <a:ext cx="2364990" cy="188320"/>
            <a:chOff x="0" y="0"/>
            <a:chExt cx="1913890" cy="152400"/>
          </a:xfrm>
        </p:grpSpPr>
        <p:sp>
          <p:nvSpPr>
            <p:cNvPr id="9" name="Freeform 9"/>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10" name="Picture 10"/>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r="12231" b="12122"/>
          <a:stretch>
            <a:fillRect/>
          </a:stretch>
        </p:blipFill>
        <p:spPr>
          <a:xfrm rot="-10800000">
            <a:off x="16200930" y="8542570"/>
            <a:ext cx="1832923" cy="17444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500187" y="2225570"/>
            <a:ext cx="16299408" cy="2263417"/>
            <a:chOff x="-2247307" y="2214133"/>
            <a:chExt cx="21732544" cy="3017889"/>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247307" y="3606962"/>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ТЕХНИКА: НАСОЧЕНА ФАНТАЗИЈА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129636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354563" y="-191577"/>
            <a:ext cx="9578875" cy="9962030"/>
          </a:xfrm>
          <a:prstGeom prst="rect">
            <a:avLst/>
          </a:prstGeom>
        </p:spPr>
      </p:pic>
      <p:grpSp>
        <p:nvGrpSpPr>
          <p:cNvPr id="5" name="Group 5"/>
          <p:cNvGrpSpPr/>
          <p:nvPr/>
        </p:nvGrpSpPr>
        <p:grpSpPr>
          <a:xfrm>
            <a:off x="4191174" y="2651982"/>
            <a:ext cx="9905653" cy="4274910"/>
            <a:chOff x="0" y="0"/>
            <a:chExt cx="13207537" cy="5699880"/>
          </a:xfrm>
        </p:grpSpPr>
        <p:sp>
          <p:nvSpPr>
            <p:cNvPr id="6" name="TextBox 6"/>
            <p:cNvSpPr txBox="1"/>
            <p:nvPr/>
          </p:nvSpPr>
          <p:spPr>
            <a:xfrm>
              <a:off x="0" y="5044897"/>
              <a:ext cx="10488911"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0" y="-95250"/>
              <a:ext cx="13207537" cy="4846550"/>
            </a:xfrm>
            <a:prstGeom prst="rect">
              <a:avLst/>
            </a:prstGeom>
          </p:spPr>
          <p:txBody>
            <a:bodyPr lIns="0" tIns="0" rIns="0" bIns="0" rtlCol="0" anchor="t">
              <a:spAutoFit/>
            </a:bodyPr>
            <a:lstStyle/>
            <a:p>
              <a:pPr algn="ctr">
                <a:lnSpc>
                  <a:spcPts val="7280"/>
                </a:lnSpc>
              </a:pPr>
              <a:r>
                <a:rPr lang="en-US" sz="5200">
                  <a:solidFill>
                    <a:srgbClr val="84E1A1"/>
                  </a:solidFill>
                  <a:latin typeface="Noto Sans Bold"/>
                </a:rPr>
                <a:t>ВАЖНО: </a:t>
              </a:r>
            </a:p>
            <a:p>
              <a:pPr algn="ctr">
                <a:lnSpc>
                  <a:spcPts val="7280"/>
                </a:lnSpc>
              </a:pPr>
              <a:r>
                <a:rPr lang="en-US" sz="5200">
                  <a:solidFill>
                    <a:srgbClr val="84E1A1"/>
                  </a:solidFill>
                  <a:latin typeface="Noto Sans"/>
                </a:rPr>
                <a:t>КАЖИ МИ – ЌЕ ЗАБОРАВАМ </a:t>
              </a:r>
            </a:p>
            <a:p>
              <a:pPr algn="ctr">
                <a:lnSpc>
                  <a:spcPts val="7280"/>
                </a:lnSpc>
              </a:pPr>
              <a:r>
                <a:rPr lang="en-US" sz="5200">
                  <a:solidFill>
                    <a:srgbClr val="84E1A1"/>
                  </a:solidFill>
                  <a:latin typeface="Noto Sans"/>
                </a:rPr>
                <a:t>ПОКАЖИ МИ – ЌЕ ЗАПОМНАМ </a:t>
              </a:r>
            </a:p>
            <a:p>
              <a:pPr algn="ctr">
                <a:lnSpc>
                  <a:spcPts val="7280"/>
                </a:lnSpc>
                <a:spcBef>
                  <a:spcPct val="0"/>
                </a:spcBef>
              </a:pPr>
              <a:r>
                <a:rPr lang="en-US" sz="5200">
                  <a:solidFill>
                    <a:srgbClr val="84E1A1"/>
                  </a:solidFill>
                  <a:latin typeface="Noto Sans"/>
                </a:rPr>
                <a:t>ВКЛУЧИ МЕ – ЌЕ ЗНАМ</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2055527" y="6224988"/>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ТЕХНИКА: НАСОЧЕНА ФАНТАЗИЈА</a:t>
            </a:r>
          </a:p>
        </p:txBody>
      </p:sp>
      <p:sp>
        <p:nvSpPr>
          <p:cNvPr id="5" name="TextBox 5"/>
          <p:cNvSpPr txBox="1"/>
          <p:nvPr/>
        </p:nvSpPr>
        <p:spPr>
          <a:xfrm>
            <a:off x="127073" y="3543667"/>
            <a:ext cx="17446025" cy="4967794"/>
          </a:xfrm>
          <a:prstGeom prst="rect">
            <a:avLst/>
          </a:prstGeom>
        </p:spPr>
        <p:txBody>
          <a:bodyPr lIns="0" tIns="0" rIns="0" bIns="0" rtlCol="0" anchor="t">
            <a:spAutoFit/>
          </a:bodyPr>
          <a:lstStyle/>
          <a:p>
            <a:pPr marL="673752" lvl="1" indent="-336876" algn="just">
              <a:lnSpc>
                <a:spcPts val="4368"/>
              </a:lnSpc>
              <a:buFont typeface="Arial"/>
              <a:buChar char="•"/>
            </a:pPr>
            <a:r>
              <a:rPr lang="en-US" sz="3120">
                <a:solidFill>
                  <a:srgbClr val="000000"/>
                </a:solidFill>
                <a:latin typeface="Arimo Bold"/>
              </a:rPr>
              <a:t>Процесот на насочена фантазија може да се јави на следниот начин: Затемнете ги светлата и поставете знак на кој ќе пишува – НЕ ВОЗНЕМИРУВАЈ</a:t>
            </a:r>
          </a:p>
          <a:p>
            <a:pPr marL="673752" lvl="1" indent="-336876" algn="just">
              <a:lnSpc>
                <a:spcPts val="4368"/>
              </a:lnSpc>
              <a:buFont typeface="Arial"/>
              <a:buChar char="•"/>
            </a:pPr>
            <a:r>
              <a:rPr lang="en-US" sz="3120">
                <a:solidFill>
                  <a:srgbClr val="000000"/>
                </a:solidFill>
                <a:latin typeface="Arimo Bold"/>
              </a:rPr>
              <a:t>Замолете ги учениците да си ја стават главата на масата и да ги затворат очите. Нека вдишат длабоко за да се релаксираат.</a:t>
            </a:r>
          </a:p>
          <a:p>
            <a:pPr marL="673752" lvl="1" indent="-336876" algn="just">
              <a:lnSpc>
                <a:spcPts val="4368"/>
              </a:lnSpc>
              <a:buFont typeface="Arial"/>
              <a:buChar char="•"/>
            </a:pPr>
            <a:r>
              <a:rPr lang="en-US" sz="3120">
                <a:solidFill>
                  <a:srgbClr val="000000"/>
                </a:solidFill>
                <a:latin typeface="Arimo Bold"/>
              </a:rPr>
              <a:t>Бавно насочувајте ја нивната фантазија со давање нејасни предлози со кои ќе им помогнете да евоцираат слики, водејќи ги од слика до слика.</a:t>
            </a:r>
          </a:p>
          <a:p>
            <a:pPr marL="673752" lvl="1" indent="-336876" algn="just">
              <a:lnSpc>
                <a:spcPts val="4368"/>
              </a:lnSpc>
              <a:buFont typeface="Arial"/>
              <a:buChar char="•"/>
            </a:pPr>
            <a:r>
              <a:rPr lang="en-US" sz="3120">
                <a:solidFill>
                  <a:srgbClr val="000000"/>
                </a:solidFill>
                <a:latin typeface="Arimo Bold"/>
              </a:rPr>
              <a:t>Одвреме на време направете пауза, но учениците не смеат да одговараат на вашите прашања.</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473317" y="7553527"/>
            <a:ext cx="2560537" cy="253035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НАСОЧЕНА ФАНТАЗИЈА</a:t>
            </a:r>
          </a:p>
        </p:txBody>
      </p:sp>
      <p:sp>
        <p:nvSpPr>
          <p:cNvPr id="5" name="TextBox 5"/>
          <p:cNvSpPr txBox="1"/>
          <p:nvPr/>
        </p:nvSpPr>
        <p:spPr>
          <a:xfrm>
            <a:off x="127073" y="3543667"/>
            <a:ext cx="17504808" cy="6072430"/>
          </a:xfrm>
          <a:prstGeom prst="rect">
            <a:avLst/>
          </a:prstGeom>
        </p:spPr>
        <p:txBody>
          <a:bodyPr lIns="0" tIns="0" rIns="0" bIns="0" rtlCol="0" anchor="t">
            <a:spAutoFit/>
          </a:bodyPr>
          <a:lstStyle/>
          <a:p>
            <a:pPr algn="just">
              <a:lnSpc>
                <a:spcPts val="4368"/>
              </a:lnSpc>
            </a:pPr>
            <a:r>
              <a:rPr lang="en-US" sz="3120">
                <a:solidFill>
                  <a:srgbClr val="000000"/>
                </a:solidFill>
                <a:latin typeface="Arimo Bold"/>
              </a:rPr>
              <a:t>Пример:</a:t>
            </a:r>
          </a:p>
          <a:p>
            <a:pPr marL="673752" lvl="1" indent="-336876" algn="just">
              <a:lnSpc>
                <a:spcPts val="4368"/>
              </a:lnSpc>
              <a:buFont typeface="Arial"/>
              <a:buChar char="•"/>
            </a:pPr>
            <a:r>
              <a:rPr lang="en-US" sz="3120">
                <a:solidFill>
                  <a:srgbClr val="000000"/>
                </a:solidFill>
                <a:latin typeface="Arimo Bold"/>
              </a:rPr>
              <a:t>Еве едно лице кое го гледаш секој ден, но името не му го знаеш дали можеш да го замислиш? Каде може да се виде ова лице? Најди ја неговата слика во твојата глава. Тој е таму некаде и ти си единствениот кој може да го виде. Внимателно разгледај го лицето. Каде точно се наоѓа? Запомни три работи кои се наоѓаат на местото на кое си го видел. Кои звуци можеш да ги слушнеш? Што прави тој?</a:t>
            </a:r>
          </a:p>
          <a:p>
            <a:pPr marL="673752" lvl="1" indent="-336876" algn="just">
              <a:lnSpc>
                <a:spcPts val="4368"/>
              </a:lnSpc>
              <a:buFont typeface="Arial"/>
              <a:buChar char="•"/>
            </a:pPr>
            <a:r>
              <a:rPr lang="en-US" sz="3120">
                <a:solidFill>
                  <a:srgbClr val="000000"/>
                </a:solidFill>
                <a:latin typeface="Arimo Bold"/>
              </a:rPr>
              <a:t>Откако ќе завршите  со вежбата, дајте им доволновреме на учениците да ги запишат замислените слики.</a:t>
            </a:r>
          </a:p>
          <a:p>
            <a:pPr marL="673752" lvl="1" indent="-336876" algn="just">
              <a:lnSpc>
                <a:spcPts val="4368"/>
              </a:lnSpc>
              <a:buFont typeface="Arial"/>
              <a:buChar char="•"/>
            </a:pPr>
            <a:r>
              <a:rPr lang="en-US" sz="3120">
                <a:solidFill>
                  <a:srgbClr val="000000"/>
                </a:solidFill>
                <a:latin typeface="Arimo Bold"/>
              </a:rPr>
              <a:t>Дајте им на учениците 10 мин. да пишуваат за да размислуваат. </a:t>
            </a:r>
          </a:p>
          <a:p>
            <a:pPr algn="just">
              <a:lnSpc>
                <a:spcPts val="4368"/>
              </a:lnSpc>
            </a:pPr>
            <a:r>
              <a:rPr lang="en-US" sz="3120">
                <a:solidFill>
                  <a:srgbClr val="000000"/>
                </a:solidFill>
                <a:latin typeface="Arimo Bold"/>
              </a:rPr>
              <a:t>      Тоа да го споделат со другите во групата.</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473317" y="7553527"/>
            <a:ext cx="2560537" cy="253035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ТЕХНИКА: НАСОЧЕНА ФАНТАЗИЈА</a:t>
            </a:r>
          </a:p>
        </p:txBody>
      </p:sp>
      <p:sp>
        <p:nvSpPr>
          <p:cNvPr id="5" name="TextBox 5"/>
          <p:cNvSpPr txBox="1"/>
          <p:nvPr/>
        </p:nvSpPr>
        <p:spPr>
          <a:xfrm>
            <a:off x="362205" y="3253041"/>
            <a:ext cx="17357851" cy="4967794"/>
          </a:xfrm>
          <a:prstGeom prst="rect">
            <a:avLst/>
          </a:prstGeom>
        </p:spPr>
        <p:txBody>
          <a:bodyPr lIns="0" tIns="0" rIns="0" bIns="0" rtlCol="0" anchor="t">
            <a:spAutoFit/>
          </a:bodyPr>
          <a:lstStyle/>
          <a:p>
            <a:pPr marL="673752" lvl="1" indent="-336876" algn="just">
              <a:lnSpc>
                <a:spcPts val="4368"/>
              </a:lnSpc>
              <a:buFont typeface="Arial"/>
              <a:buChar char="•"/>
            </a:pPr>
            <a:r>
              <a:rPr lang="en-US" sz="3120" dirty="0" err="1">
                <a:solidFill>
                  <a:srgbClr val="000000"/>
                </a:solidFill>
                <a:latin typeface="Arimo Bold"/>
              </a:rPr>
              <a:t>По</a:t>
            </a:r>
            <a:r>
              <a:rPr lang="en-US" sz="3120" dirty="0">
                <a:solidFill>
                  <a:srgbClr val="000000"/>
                </a:solidFill>
                <a:latin typeface="Arimo Bold"/>
              </a:rPr>
              <a:t> </a:t>
            </a:r>
            <a:r>
              <a:rPr lang="en-US" sz="3120" dirty="0" err="1">
                <a:solidFill>
                  <a:srgbClr val="000000"/>
                </a:solidFill>
                <a:latin typeface="Arimo Bold"/>
              </a:rPr>
              <a:t>читањето</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текстот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дел</a:t>
            </a:r>
            <a:r>
              <a:rPr lang="en-US" sz="3120" dirty="0">
                <a:solidFill>
                  <a:srgbClr val="000000"/>
                </a:solidFill>
                <a:latin typeface="Arimo Bold"/>
              </a:rPr>
              <a:t> </a:t>
            </a:r>
            <a:r>
              <a:rPr lang="en-US" sz="3120" dirty="0" err="1">
                <a:solidFill>
                  <a:srgbClr val="000000"/>
                </a:solidFill>
                <a:latin typeface="Arimo Bold"/>
              </a:rPr>
              <a:t>од</a:t>
            </a:r>
            <a:r>
              <a:rPr lang="en-US" sz="3120" dirty="0">
                <a:solidFill>
                  <a:srgbClr val="000000"/>
                </a:solidFill>
                <a:latin typeface="Arimo Bold"/>
              </a:rPr>
              <a:t> </a:t>
            </a:r>
            <a:r>
              <a:rPr lang="en-US" sz="3120" dirty="0" err="1">
                <a:solidFill>
                  <a:srgbClr val="000000"/>
                </a:solidFill>
                <a:latin typeface="Arimo Bold"/>
              </a:rPr>
              <a:t>хартијата</a:t>
            </a:r>
            <a:r>
              <a:rPr lang="en-US" sz="3120" dirty="0">
                <a:solidFill>
                  <a:srgbClr val="000000"/>
                </a:solidFill>
                <a:latin typeface="Arimo Bold"/>
              </a:rPr>
              <a:t> </a:t>
            </a:r>
            <a:r>
              <a:rPr lang="en-US" sz="3120" dirty="0" err="1">
                <a:solidFill>
                  <a:srgbClr val="000000"/>
                </a:solidFill>
                <a:latin typeface="Arimo Bold"/>
              </a:rPr>
              <a:t>каде</a:t>
            </a:r>
            <a:r>
              <a:rPr lang="en-US" sz="3120" dirty="0">
                <a:solidFill>
                  <a:srgbClr val="000000"/>
                </a:solidFill>
                <a:latin typeface="Arimo Bold"/>
              </a:rPr>
              <a:t> </a:t>
            </a:r>
            <a:r>
              <a:rPr lang="en-US" sz="3120" dirty="0" err="1">
                <a:solidFill>
                  <a:srgbClr val="000000"/>
                </a:solidFill>
                <a:latin typeface="Arimo Bold"/>
              </a:rPr>
              <a:t>што</a:t>
            </a:r>
            <a:r>
              <a:rPr lang="en-US" sz="3120" dirty="0">
                <a:solidFill>
                  <a:srgbClr val="000000"/>
                </a:solidFill>
                <a:latin typeface="Arimo Bold"/>
              </a:rPr>
              <a:t> е </a:t>
            </a:r>
            <a:r>
              <a:rPr lang="en-US" sz="3120" dirty="0" err="1">
                <a:solidFill>
                  <a:srgbClr val="000000"/>
                </a:solidFill>
                <a:latin typeface="Arimo Bold"/>
              </a:rPr>
              <a:t>напишан</a:t>
            </a:r>
            <a:r>
              <a:rPr lang="en-US" sz="3120" dirty="0">
                <a:solidFill>
                  <a:srgbClr val="000000"/>
                </a:solidFill>
                <a:latin typeface="Arimo Bold"/>
              </a:rPr>
              <a:t> </a:t>
            </a:r>
            <a:r>
              <a:rPr lang="en-US" sz="3120" dirty="0" err="1">
                <a:solidFill>
                  <a:srgbClr val="000000"/>
                </a:solidFill>
                <a:latin typeface="Arimo Bold"/>
              </a:rPr>
              <a:t>текстот</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црта</a:t>
            </a:r>
            <a:r>
              <a:rPr lang="en-US" sz="3120" dirty="0">
                <a:solidFill>
                  <a:srgbClr val="000000"/>
                </a:solidFill>
                <a:latin typeface="Arimo Bold"/>
              </a:rPr>
              <a:t> </a:t>
            </a:r>
            <a:r>
              <a:rPr lang="en-US" sz="3120" dirty="0" err="1">
                <a:solidFill>
                  <a:srgbClr val="000000"/>
                </a:solidFill>
                <a:latin typeface="Arimo Bold"/>
              </a:rPr>
              <a:t>двокрилен</a:t>
            </a:r>
            <a:r>
              <a:rPr lang="en-US" sz="3120" dirty="0">
                <a:solidFill>
                  <a:srgbClr val="000000"/>
                </a:solidFill>
                <a:latin typeface="Arimo Bold"/>
              </a:rPr>
              <a:t> </a:t>
            </a:r>
            <a:r>
              <a:rPr lang="en-US" sz="3120" dirty="0" err="1">
                <a:solidFill>
                  <a:srgbClr val="000000"/>
                </a:solidFill>
                <a:latin typeface="Arimo Bold"/>
              </a:rPr>
              <a:t>прозорец</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еден</a:t>
            </a:r>
            <a:r>
              <a:rPr lang="en-US" sz="3120" dirty="0">
                <a:solidFill>
                  <a:srgbClr val="000000"/>
                </a:solidFill>
                <a:latin typeface="Arimo Bold"/>
              </a:rPr>
              <a:t> </a:t>
            </a:r>
            <a:r>
              <a:rPr lang="en-US" sz="3120" dirty="0" err="1">
                <a:solidFill>
                  <a:srgbClr val="000000"/>
                </a:solidFill>
                <a:latin typeface="Arimo Bold"/>
              </a:rPr>
              <a:t>дел</a:t>
            </a:r>
            <a:r>
              <a:rPr lang="en-US" sz="3120" dirty="0">
                <a:solidFill>
                  <a:srgbClr val="000000"/>
                </a:solidFill>
                <a:latin typeface="Arimo Bold"/>
              </a:rPr>
              <a:t> </a:t>
            </a:r>
            <a:r>
              <a:rPr lang="en-US" sz="3120" dirty="0" err="1">
                <a:solidFill>
                  <a:srgbClr val="000000"/>
                </a:solidFill>
                <a:latin typeface="Arimo Bold"/>
              </a:rPr>
              <a:t>од</a:t>
            </a:r>
            <a:r>
              <a:rPr lang="en-US" sz="3120" dirty="0">
                <a:solidFill>
                  <a:srgbClr val="000000"/>
                </a:solidFill>
                <a:latin typeface="Arimo Bold"/>
              </a:rPr>
              <a:t> </a:t>
            </a:r>
            <a:r>
              <a:rPr lang="en-US" sz="3120" dirty="0" err="1">
                <a:solidFill>
                  <a:srgbClr val="000000"/>
                </a:solidFill>
                <a:latin typeface="Arimo Bold"/>
              </a:rPr>
              <a:t>прозорецот</a:t>
            </a:r>
            <a:r>
              <a:rPr lang="en-US" sz="3120" dirty="0">
                <a:solidFill>
                  <a:srgbClr val="000000"/>
                </a:solidFill>
                <a:latin typeface="Arimo Bold"/>
              </a:rPr>
              <a:t> </a:t>
            </a:r>
            <a:r>
              <a:rPr lang="en-US" sz="3120" dirty="0" err="1">
                <a:solidFill>
                  <a:srgbClr val="000000"/>
                </a:solidFill>
                <a:latin typeface="Arimo Bold"/>
              </a:rPr>
              <a:t>го</a:t>
            </a:r>
            <a:r>
              <a:rPr lang="en-US" sz="3120" dirty="0">
                <a:solidFill>
                  <a:srgbClr val="000000"/>
                </a:solidFill>
                <a:latin typeface="Arimo Bold"/>
              </a:rPr>
              <a:t> </a:t>
            </a:r>
            <a:r>
              <a:rPr lang="en-US" sz="3120" dirty="0" err="1">
                <a:solidFill>
                  <a:srgbClr val="000000"/>
                </a:solidFill>
                <a:latin typeface="Arimo Bold"/>
              </a:rPr>
              <a:t>цртаме</a:t>
            </a:r>
            <a:r>
              <a:rPr lang="en-US" sz="3120" dirty="0">
                <a:solidFill>
                  <a:srgbClr val="000000"/>
                </a:solidFill>
                <a:latin typeface="Arimo Bold"/>
              </a:rPr>
              <a:t> </a:t>
            </a:r>
            <a:r>
              <a:rPr lang="en-US" sz="3120" dirty="0" err="1">
                <a:solidFill>
                  <a:srgbClr val="000000"/>
                </a:solidFill>
                <a:latin typeface="Arimo Bold"/>
              </a:rPr>
              <a:t>лицето</a:t>
            </a:r>
            <a:endParaRPr lang="en-US" sz="3120" dirty="0">
              <a:solidFill>
                <a:srgbClr val="000000"/>
              </a:solidFill>
              <a:latin typeface="Arimo Bold"/>
            </a:endParaRPr>
          </a:p>
          <a:p>
            <a:pPr marL="673752" lvl="1" indent="-336876" algn="just">
              <a:lnSpc>
                <a:spcPts val="4368"/>
              </a:lnSpc>
              <a:buFont typeface="Arial"/>
              <a:buChar char="•"/>
            </a:pPr>
            <a:r>
              <a:rPr lang="en-US" sz="3120" dirty="0" err="1">
                <a:solidFill>
                  <a:srgbClr val="000000"/>
                </a:solidFill>
                <a:latin typeface="Arimo Bold"/>
              </a:rPr>
              <a:t>како</a:t>
            </a:r>
            <a:r>
              <a:rPr lang="en-US" sz="3120" dirty="0">
                <a:solidFill>
                  <a:srgbClr val="000000"/>
                </a:solidFill>
                <a:latin typeface="Arimo Bold"/>
              </a:rPr>
              <a:t> </a:t>
            </a:r>
            <a:r>
              <a:rPr lang="en-US" sz="3120" dirty="0" err="1">
                <a:solidFill>
                  <a:srgbClr val="000000"/>
                </a:solidFill>
                <a:latin typeface="Arimo Bold"/>
              </a:rPr>
              <a:t>изгледа</a:t>
            </a:r>
            <a:r>
              <a:rPr lang="en-US" sz="3120" dirty="0">
                <a:solidFill>
                  <a:srgbClr val="000000"/>
                </a:solidFill>
                <a:latin typeface="Arimo Bold"/>
              </a:rPr>
              <a:t> </a:t>
            </a:r>
            <a:r>
              <a:rPr lang="en-US" sz="3120" dirty="0" err="1">
                <a:solidFill>
                  <a:srgbClr val="000000"/>
                </a:solidFill>
                <a:latin typeface="Arimo Bold"/>
              </a:rPr>
              <a:t>денес</a:t>
            </a:r>
            <a:r>
              <a:rPr lang="en-US" sz="3120" dirty="0">
                <a:solidFill>
                  <a:srgbClr val="000000"/>
                </a:solidFill>
                <a:latin typeface="Arimo Bold"/>
              </a:rPr>
              <a:t>, а </a:t>
            </a:r>
            <a:r>
              <a:rPr lang="en-US" sz="3120" dirty="0" err="1">
                <a:solidFill>
                  <a:srgbClr val="000000"/>
                </a:solidFill>
                <a:latin typeface="Arimo Bold"/>
              </a:rPr>
              <a:t>во</a:t>
            </a:r>
            <a:r>
              <a:rPr lang="en-US" sz="3120" dirty="0">
                <a:solidFill>
                  <a:srgbClr val="000000"/>
                </a:solidFill>
                <a:latin typeface="Arimo Bold"/>
              </a:rPr>
              <a:t> </a:t>
            </a:r>
            <a:r>
              <a:rPr lang="en-US" sz="3120" dirty="0" err="1">
                <a:solidFill>
                  <a:srgbClr val="000000"/>
                </a:solidFill>
                <a:latin typeface="Arimo Bold"/>
              </a:rPr>
              <a:t>другиот</a:t>
            </a:r>
            <a:r>
              <a:rPr lang="en-US" sz="3120" dirty="0">
                <a:solidFill>
                  <a:srgbClr val="000000"/>
                </a:solidFill>
                <a:latin typeface="Arimo Bold"/>
              </a:rPr>
              <a:t> </a:t>
            </a:r>
            <a:r>
              <a:rPr lang="en-US" sz="3120" dirty="0" err="1">
                <a:solidFill>
                  <a:srgbClr val="000000"/>
                </a:solidFill>
                <a:latin typeface="Arimo Bold"/>
              </a:rPr>
              <a:t>дел</a:t>
            </a:r>
            <a:r>
              <a:rPr lang="en-US" sz="3120" dirty="0">
                <a:solidFill>
                  <a:srgbClr val="000000"/>
                </a:solidFill>
                <a:latin typeface="Arimo Bold"/>
              </a:rPr>
              <a:t> </a:t>
            </a:r>
            <a:r>
              <a:rPr lang="en-US" sz="3120" dirty="0" err="1">
                <a:solidFill>
                  <a:srgbClr val="000000"/>
                </a:solidFill>
                <a:latin typeface="Arimo Bold"/>
              </a:rPr>
              <a:t>како</a:t>
            </a:r>
            <a:r>
              <a:rPr lang="en-US" sz="3120" dirty="0">
                <a:solidFill>
                  <a:srgbClr val="000000"/>
                </a:solidFill>
                <a:latin typeface="Arimo Bold"/>
              </a:rPr>
              <a:t> </a:t>
            </a:r>
            <a:r>
              <a:rPr lang="en-US" sz="3120" dirty="0" err="1">
                <a:solidFill>
                  <a:srgbClr val="000000"/>
                </a:solidFill>
                <a:latin typeface="Arimo Bold"/>
              </a:rPr>
              <a:t>ќе</a:t>
            </a:r>
            <a:r>
              <a:rPr lang="en-US" sz="3120" dirty="0">
                <a:solidFill>
                  <a:srgbClr val="000000"/>
                </a:solidFill>
                <a:latin typeface="Arimo Bold"/>
              </a:rPr>
              <a:t> </a:t>
            </a:r>
            <a:r>
              <a:rPr lang="en-US" sz="3120" dirty="0" err="1">
                <a:solidFill>
                  <a:srgbClr val="000000"/>
                </a:solidFill>
                <a:latin typeface="Arimo Bold"/>
              </a:rPr>
              <a:t>изгледа</a:t>
            </a:r>
            <a:r>
              <a:rPr lang="en-US" sz="3120" dirty="0">
                <a:solidFill>
                  <a:srgbClr val="000000"/>
                </a:solidFill>
                <a:latin typeface="Arimo Bold"/>
              </a:rPr>
              <a:t> </a:t>
            </a:r>
            <a:r>
              <a:rPr lang="en-US" sz="3120" dirty="0" err="1">
                <a:solidFill>
                  <a:srgbClr val="000000"/>
                </a:solidFill>
                <a:latin typeface="Arimo Bold"/>
              </a:rPr>
              <a:t>по</a:t>
            </a:r>
            <a:r>
              <a:rPr lang="en-US" sz="3120" dirty="0">
                <a:solidFill>
                  <a:srgbClr val="000000"/>
                </a:solidFill>
                <a:latin typeface="Arimo Bold"/>
              </a:rPr>
              <a:t> 10 </a:t>
            </a:r>
            <a:r>
              <a:rPr lang="en-US" sz="3120" dirty="0" err="1">
                <a:solidFill>
                  <a:srgbClr val="000000"/>
                </a:solidFill>
                <a:latin typeface="Arimo Bold"/>
              </a:rPr>
              <a:t>години</a:t>
            </a:r>
            <a:r>
              <a:rPr lang="en-US" sz="3120" dirty="0">
                <a:solidFill>
                  <a:srgbClr val="000000"/>
                </a:solidFill>
                <a:latin typeface="Arimo Bold"/>
              </a:rPr>
              <a:t>.</a:t>
            </a:r>
          </a:p>
          <a:p>
            <a:pPr marL="673752" lvl="1" indent="-336876" algn="just">
              <a:lnSpc>
                <a:spcPts val="4368"/>
              </a:lnSpc>
              <a:buFont typeface="Arial"/>
              <a:buChar char="•"/>
            </a:pPr>
            <a:r>
              <a:rPr lang="en-US" sz="3120" dirty="0" err="1">
                <a:solidFill>
                  <a:srgbClr val="000000"/>
                </a:solidFill>
                <a:latin typeface="Arimo Bold"/>
              </a:rPr>
              <a:t>Потоа</a:t>
            </a:r>
            <a:r>
              <a:rPr lang="en-US" sz="3120" dirty="0">
                <a:solidFill>
                  <a:srgbClr val="000000"/>
                </a:solidFill>
                <a:latin typeface="Arimo Bold"/>
              </a:rPr>
              <a:t> </a:t>
            </a:r>
            <a:r>
              <a:rPr lang="en-US" sz="3120" dirty="0" err="1">
                <a:solidFill>
                  <a:srgbClr val="000000"/>
                </a:solidFill>
                <a:latin typeface="Arimo Bold"/>
              </a:rPr>
              <a:t>еден</a:t>
            </a:r>
            <a:r>
              <a:rPr lang="en-US" sz="3120" dirty="0">
                <a:solidFill>
                  <a:srgbClr val="000000"/>
                </a:solidFill>
                <a:latin typeface="Arimo Bold"/>
              </a:rPr>
              <a:t> </a:t>
            </a:r>
            <a:r>
              <a:rPr lang="en-US" sz="3120" dirty="0" err="1">
                <a:solidFill>
                  <a:srgbClr val="000000"/>
                </a:solidFill>
                <a:latin typeface="Arimo Bold"/>
              </a:rPr>
              <a:t>од</a:t>
            </a:r>
            <a:r>
              <a:rPr lang="en-US" sz="3120" dirty="0">
                <a:solidFill>
                  <a:srgbClr val="000000"/>
                </a:solidFill>
                <a:latin typeface="Arimo Bold"/>
              </a:rPr>
              <a:t> </a:t>
            </a:r>
            <a:r>
              <a:rPr lang="en-US" sz="3120" dirty="0" err="1">
                <a:solidFill>
                  <a:srgbClr val="000000"/>
                </a:solidFill>
                <a:latin typeface="Arimo Bold"/>
              </a:rPr>
              <a:t>групата</a:t>
            </a:r>
            <a:r>
              <a:rPr lang="en-US" sz="3120" dirty="0">
                <a:solidFill>
                  <a:srgbClr val="000000"/>
                </a:solidFill>
                <a:latin typeface="Arimo Bold"/>
              </a:rPr>
              <a:t> (</a:t>
            </a:r>
            <a:r>
              <a:rPr lang="en-US" sz="3120" dirty="0" err="1">
                <a:solidFill>
                  <a:srgbClr val="000000"/>
                </a:solidFill>
                <a:latin typeface="Arimo Bold"/>
              </a:rPr>
              <a:t>членовите</a:t>
            </a:r>
            <a:r>
              <a:rPr lang="en-US" sz="3120" dirty="0">
                <a:solidFill>
                  <a:srgbClr val="000000"/>
                </a:solidFill>
                <a:latin typeface="Arimo Bold"/>
              </a:rPr>
              <a:t> </a:t>
            </a:r>
            <a:r>
              <a:rPr lang="en-US" sz="3120" dirty="0" err="1">
                <a:solidFill>
                  <a:srgbClr val="000000"/>
                </a:solidFill>
                <a:latin typeface="Arimo Bold"/>
              </a:rPr>
              <a:t>го</a:t>
            </a:r>
            <a:r>
              <a:rPr lang="en-US" sz="3120" dirty="0">
                <a:solidFill>
                  <a:srgbClr val="000000"/>
                </a:solidFill>
                <a:latin typeface="Arimo Bold"/>
              </a:rPr>
              <a:t> </a:t>
            </a:r>
            <a:r>
              <a:rPr lang="en-US" sz="3120" dirty="0" err="1">
                <a:solidFill>
                  <a:srgbClr val="000000"/>
                </a:solidFill>
                <a:latin typeface="Arimo Bold"/>
              </a:rPr>
              <a:t>бираат</a:t>
            </a:r>
            <a:r>
              <a:rPr lang="en-US" sz="3120" dirty="0">
                <a:solidFill>
                  <a:srgbClr val="000000"/>
                </a:solidFill>
                <a:latin typeface="Arimo Bold"/>
              </a:rPr>
              <a:t>) </a:t>
            </a:r>
            <a:r>
              <a:rPr lang="en-US" sz="3120" dirty="0" err="1">
                <a:solidFill>
                  <a:srgbClr val="000000"/>
                </a:solidFill>
                <a:latin typeface="Arimo Bold"/>
              </a:rPr>
              <a:t>го</a:t>
            </a:r>
            <a:r>
              <a:rPr lang="en-US" sz="3120" dirty="0">
                <a:solidFill>
                  <a:srgbClr val="000000"/>
                </a:solidFill>
                <a:latin typeface="Arimo Bold"/>
              </a:rPr>
              <a:t> </a:t>
            </a:r>
            <a:r>
              <a:rPr lang="en-US" sz="3120" dirty="0" err="1">
                <a:solidFill>
                  <a:srgbClr val="000000"/>
                </a:solidFill>
                <a:latin typeface="Arimo Bold"/>
              </a:rPr>
              <a:t>чита</a:t>
            </a:r>
            <a:r>
              <a:rPr lang="en-US" sz="3120" dirty="0">
                <a:solidFill>
                  <a:srgbClr val="000000"/>
                </a:solidFill>
                <a:latin typeface="Arimo Bold"/>
              </a:rPr>
              <a:t> </a:t>
            </a:r>
            <a:r>
              <a:rPr lang="en-US" sz="3120" dirty="0" err="1">
                <a:solidFill>
                  <a:srgbClr val="000000"/>
                </a:solidFill>
                <a:latin typeface="Arimo Bold"/>
              </a:rPr>
              <a:t>текстот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авторската</a:t>
            </a:r>
            <a:r>
              <a:rPr lang="en-US" sz="3120" dirty="0">
                <a:solidFill>
                  <a:srgbClr val="000000"/>
                </a:solidFill>
                <a:latin typeface="Arimo Bold"/>
              </a:rPr>
              <a:t> </a:t>
            </a:r>
            <a:r>
              <a:rPr lang="en-US" sz="3120" dirty="0" err="1">
                <a:solidFill>
                  <a:srgbClr val="000000"/>
                </a:solidFill>
                <a:latin typeface="Arimo Bold"/>
              </a:rPr>
              <a:t>столица</a:t>
            </a:r>
            <a:r>
              <a:rPr lang="en-US" sz="3120" dirty="0">
                <a:solidFill>
                  <a:srgbClr val="000000"/>
                </a:solidFill>
                <a:latin typeface="Arimo Bold"/>
              </a:rPr>
              <a:t> </a:t>
            </a:r>
            <a:r>
              <a:rPr lang="en-US" sz="3120" dirty="0" err="1">
                <a:solidFill>
                  <a:srgbClr val="000000"/>
                </a:solidFill>
                <a:latin typeface="Arimo Bold"/>
              </a:rPr>
              <a:t>пред</a:t>
            </a:r>
            <a:r>
              <a:rPr lang="en-US" sz="3120" dirty="0">
                <a:solidFill>
                  <a:srgbClr val="000000"/>
                </a:solidFill>
                <a:latin typeface="Arimo Bold"/>
              </a:rPr>
              <a:t> </a:t>
            </a:r>
            <a:r>
              <a:rPr lang="en-US" sz="3120" dirty="0" err="1">
                <a:solidFill>
                  <a:srgbClr val="000000"/>
                </a:solidFill>
                <a:latin typeface="Arimo Bold"/>
              </a:rPr>
              <a:t>цело</a:t>
            </a:r>
            <a:r>
              <a:rPr lang="en-US" sz="3120" dirty="0">
                <a:solidFill>
                  <a:srgbClr val="000000"/>
                </a:solidFill>
                <a:latin typeface="Arimo Bold"/>
              </a:rPr>
              <a:t> </a:t>
            </a:r>
            <a:r>
              <a:rPr lang="en-US" sz="3120" dirty="0" err="1">
                <a:solidFill>
                  <a:srgbClr val="000000"/>
                </a:solidFill>
                <a:latin typeface="Arimo Bold"/>
              </a:rPr>
              <a:t>одделение</a:t>
            </a:r>
            <a:r>
              <a:rPr lang="en-US" sz="3120" dirty="0">
                <a:solidFill>
                  <a:srgbClr val="000000"/>
                </a:solidFill>
                <a:latin typeface="Arimo Bold"/>
              </a:rPr>
              <a:t>.</a:t>
            </a:r>
          </a:p>
          <a:p>
            <a:pPr marL="673752" lvl="1" indent="-336876" algn="just">
              <a:lnSpc>
                <a:spcPts val="4368"/>
              </a:lnSpc>
              <a:buFont typeface="Arial"/>
              <a:buChar char="•"/>
            </a:pPr>
            <a:r>
              <a:rPr lang="en-US" sz="3120" dirty="0" err="1">
                <a:solidFill>
                  <a:srgbClr val="000000"/>
                </a:solidFill>
                <a:latin typeface="Arimo Bold"/>
              </a:rPr>
              <a:t>Насоченото</a:t>
            </a:r>
            <a:r>
              <a:rPr lang="en-US" sz="3120" dirty="0">
                <a:solidFill>
                  <a:srgbClr val="000000"/>
                </a:solidFill>
                <a:latin typeface="Arimo Bold"/>
              </a:rPr>
              <a:t> </a:t>
            </a:r>
            <a:r>
              <a:rPr lang="en-US" sz="3120" dirty="0" err="1">
                <a:solidFill>
                  <a:srgbClr val="000000"/>
                </a:solidFill>
                <a:latin typeface="Arimo Bold"/>
              </a:rPr>
              <a:t>фантазирање</a:t>
            </a:r>
            <a:r>
              <a:rPr lang="en-US" sz="3120" dirty="0">
                <a:solidFill>
                  <a:srgbClr val="000000"/>
                </a:solidFill>
                <a:latin typeface="Arimo Bold"/>
              </a:rPr>
              <a:t> </a:t>
            </a:r>
            <a:r>
              <a:rPr lang="en-US" sz="3120" dirty="0" err="1">
                <a:solidFill>
                  <a:srgbClr val="000000"/>
                </a:solidFill>
                <a:latin typeface="Arimo Bold"/>
              </a:rPr>
              <a:t>може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користи</a:t>
            </a:r>
            <a:r>
              <a:rPr lang="en-US" sz="3120" dirty="0">
                <a:solidFill>
                  <a:srgbClr val="000000"/>
                </a:solidFill>
                <a:latin typeface="Arimo Bold"/>
              </a:rPr>
              <a:t> кај </a:t>
            </a:r>
            <a:r>
              <a:rPr lang="en-US" sz="3120" dirty="0" err="1">
                <a:solidFill>
                  <a:srgbClr val="000000"/>
                </a:solidFill>
                <a:latin typeface="Arimo Bold"/>
              </a:rPr>
              <a:t>многу</a:t>
            </a:r>
            <a:r>
              <a:rPr lang="en-US" sz="3120" dirty="0">
                <a:solidFill>
                  <a:srgbClr val="000000"/>
                </a:solidFill>
                <a:latin typeface="Arimo Bold"/>
              </a:rPr>
              <a:t> </a:t>
            </a:r>
            <a:r>
              <a:rPr lang="en-US" sz="3120" dirty="0" err="1">
                <a:solidFill>
                  <a:srgbClr val="000000"/>
                </a:solidFill>
                <a:latin typeface="Arimo Bold"/>
              </a:rPr>
              <a:t>предмети</a:t>
            </a:r>
            <a:r>
              <a:rPr lang="en-US" sz="3120" dirty="0">
                <a:solidFill>
                  <a:srgbClr val="000000"/>
                </a:solidFill>
                <a:latin typeface="Arimo Bold"/>
              </a:rPr>
              <a:t>. </a:t>
            </a:r>
          </a:p>
          <a:p>
            <a:pPr algn="just">
              <a:lnSpc>
                <a:spcPts val="4368"/>
              </a:lnSpc>
            </a:pP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пример</a:t>
            </a:r>
            <a:r>
              <a:rPr lang="en-US" sz="3120" dirty="0">
                <a:solidFill>
                  <a:srgbClr val="000000"/>
                </a:solidFill>
                <a:latin typeface="Arimo Bold"/>
              </a:rPr>
              <a:t>, </a:t>
            </a:r>
            <a:r>
              <a:rPr lang="en-US" sz="3120" dirty="0" err="1">
                <a:solidFill>
                  <a:srgbClr val="000000"/>
                </a:solidFill>
                <a:latin typeface="Arimo Bold"/>
              </a:rPr>
              <a:t>може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им</a:t>
            </a:r>
            <a:r>
              <a:rPr lang="en-US" sz="3120" dirty="0">
                <a:solidFill>
                  <a:srgbClr val="000000"/>
                </a:solidFill>
                <a:latin typeface="Arimo Bold"/>
              </a:rPr>
              <a:t> </a:t>
            </a:r>
            <a:r>
              <a:rPr lang="en-US" sz="3120" dirty="0" err="1">
                <a:solidFill>
                  <a:srgbClr val="000000"/>
                </a:solidFill>
                <a:latin typeface="Arimo Bold"/>
              </a:rPr>
              <a:t>кажете</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учениците</a:t>
            </a:r>
            <a:r>
              <a:rPr lang="en-US" sz="3120" dirty="0">
                <a:solidFill>
                  <a:srgbClr val="000000"/>
                </a:solidFill>
                <a:latin typeface="Arimo Bold"/>
              </a:rPr>
              <a:t> </a:t>
            </a:r>
            <a:r>
              <a:rPr lang="en-US" sz="3120" dirty="0" err="1">
                <a:solidFill>
                  <a:srgbClr val="000000"/>
                </a:solidFill>
                <a:latin typeface="Arimo Bold"/>
              </a:rPr>
              <a:t>да</a:t>
            </a:r>
            <a:r>
              <a:rPr lang="en-US" sz="3120" dirty="0">
                <a:solidFill>
                  <a:srgbClr val="000000"/>
                </a:solidFill>
                <a:latin typeface="Arimo Bold"/>
              </a:rPr>
              <a:t> </a:t>
            </a:r>
            <a:r>
              <a:rPr lang="en-US" sz="3120" dirty="0" err="1">
                <a:solidFill>
                  <a:srgbClr val="000000"/>
                </a:solidFill>
                <a:latin typeface="Arimo Bold"/>
              </a:rPr>
              <a:t>замислат</a:t>
            </a:r>
            <a:r>
              <a:rPr lang="en-US" sz="3120" dirty="0">
                <a:solidFill>
                  <a:srgbClr val="000000"/>
                </a:solidFill>
                <a:latin typeface="Arimo Bold"/>
              </a:rPr>
              <a:t> </a:t>
            </a:r>
            <a:r>
              <a:rPr lang="en-US" sz="3120" dirty="0" err="1">
                <a:solidFill>
                  <a:srgbClr val="000000"/>
                </a:solidFill>
                <a:latin typeface="Arimo Bold"/>
              </a:rPr>
              <a:t>дека</a:t>
            </a:r>
            <a:r>
              <a:rPr lang="en-US" sz="3120" dirty="0">
                <a:solidFill>
                  <a:srgbClr val="000000"/>
                </a:solidFill>
                <a:latin typeface="Arimo Bold"/>
              </a:rPr>
              <a:t> </a:t>
            </a:r>
            <a:r>
              <a:rPr lang="en-US" sz="3120" dirty="0" err="1">
                <a:solidFill>
                  <a:srgbClr val="000000"/>
                </a:solidFill>
                <a:latin typeface="Arimo Bold"/>
              </a:rPr>
              <a:t>се</a:t>
            </a:r>
            <a:r>
              <a:rPr lang="en-US" sz="3120" dirty="0">
                <a:solidFill>
                  <a:srgbClr val="000000"/>
                </a:solidFill>
                <a:latin typeface="Arimo Bold"/>
              </a:rPr>
              <a:t> </a:t>
            </a:r>
            <a:r>
              <a:rPr lang="en-US" sz="3120" dirty="0" err="1">
                <a:solidFill>
                  <a:srgbClr val="000000"/>
                </a:solidFill>
                <a:latin typeface="Arimo Bold"/>
              </a:rPr>
              <a:t>земјоделци</a:t>
            </a:r>
            <a:r>
              <a:rPr lang="en-US" sz="3120" dirty="0">
                <a:solidFill>
                  <a:srgbClr val="000000"/>
                </a:solidFill>
                <a:latin typeface="Arimo Bold"/>
              </a:rPr>
              <a:t> и </a:t>
            </a:r>
            <a:r>
              <a:rPr lang="en-US" sz="3120" dirty="0" err="1">
                <a:solidFill>
                  <a:srgbClr val="000000"/>
                </a:solidFill>
                <a:latin typeface="Arimo Bold"/>
              </a:rPr>
              <a:t>дека</a:t>
            </a:r>
            <a:r>
              <a:rPr lang="en-US" sz="3120" dirty="0">
                <a:solidFill>
                  <a:srgbClr val="000000"/>
                </a:solidFill>
                <a:latin typeface="Arimo Bold"/>
              </a:rPr>
              <a:t> </a:t>
            </a:r>
            <a:r>
              <a:rPr lang="en-US" sz="3120" dirty="0" err="1">
                <a:solidFill>
                  <a:srgbClr val="000000"/>
                </a:solidFill>
                <a:latin typeface="Arimo Bold"/>
              </a:rPr>
              <a:t>живеат</a:t>
            </a:r>
            <a:r>
              <a:rPr lang="en-US" sz="3120" dirty="0">
                <a:solidFill>
                  <a:srgbClr val="000000"/>
                </a:solidFill>
                <a:latin typeface="Arimo Bold"/>
              </a:rPr>
              <a:t> </a:t>
            </a:r>
            <a:r>
              <a:rPr lang="en-US" sz="3120" dirty="0" err="1">
                <a:solidFill>
                  <a:srgbClr val="000000"/>
                </a:solidFill>
                <a:latin typeface="Arimo Bold"/>
              </a:rPr>
              <a:t>на</a:t>
            </a:r>
            <a:r>
              <a:rPr lang="en-US" sz="3120" dirty="0">
                <a:solidFill>
                  <a:srgbClr val="000000"/>
                </a:solidFill>
                <a:latin typeface="Arimo Bold"/>
              </a:rPr>
              <a:t> </a:t>
            </a:r>
            <a:r>
              <a:rPr lang="en-US" sz="3120" dirty="0" err="1">
                <a:solidFill>
                  <a:srgbClr val="000000"/>
                </a:solidFill>
                <a:latin typeface="Arimo Bold"/>
              </a:rPr>
              <a:t>фарма</a:t>
            </a:r>
            <a:r>
              <a:rPr lang="en-US" sz="3120" dirty="0">
                <a:solidFill>
                  <a:srgbClr val="000000"/>
                </a:solidFill>
                <a:latin typeface="Arimo Bold"/>
              </a:rPr>
              <a:t> </a:t>
            </a:r>
            <a:r>
              <a:rPr lang="en-US" sz="3120" dirty="0" err="1">
                <a:solidFill>
                  <a:srgbClr val="000000"/>
                </a:solidFill>
                <a:latin typeface="Arimo Bold"/>
              </a:rPr>
              <a:t>во</a:t>
            </a:r>
            <a:r>
              <a:rPr lang="en-US" sz="3120" dirty="0">
                <a:solidFill>
                  <a:srgbClr val="000000"/>
                </a:solidFill>
                <a:latin typeface="Arimo Bold"/>
              </a:rPr>
              <a:t> 19 </a:t>
            </a:r>
            <a:r>
              <a:rPr lang="en-US" sz="3120" dirty="0" err="1">
                <a:solidFill>
                  <a:srgbClr val="000000"/>
                </a:solidFill>
                <a:latin typeface="Arimo Bold"/>
              </a:rPr>
              <a:t>век</a:t>
            </a:r>
            <a:r>
              <a:rPr lang="en-US" sz="3120" dirty="0">
                <a:solidFill>
                  <a:srgbClr val="000000"/>
                </a:solidFill>
                <a:latin typeface="Arimo Bold"/>
              </a:rPr>
              <a:t>.</a:t>
            </a:r>
          </a:p>
          <a:p>
            <a:pPr algn="just">
              <a:lnSpc>
                <a:spcPts val="4368"/>
              </a:lnSpc>
            </a:pPr>
            <a:endParaRPr lang="en-US" sz="3120" dirty="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473317" y="7553527"/>
            <a:ext cx="2560537" cy="253035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028699" y="2225570"/>
            <a:ext cx="16299408" cy="2110310"/>
            <a:chOff x="-2875958" y="2214133"/>
            <a:chExt cx="21732544" cy="2813747"/>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3402820"/>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 ВЕНОВ ДИЈАГРАМ</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39567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srcRect/>
          <a:stretch>
            <a:fillRect/>
          </a:stretch>
        </p:blipFill>
        <p:spPr>
          <a:xfrm>
            <a:off x="5752358" y="6851689"/>
            <a:ext cx="6783283" cy="3435311"/>
          </a:xfrm>
          <a:prstGeom prst="rect">
            <a:avLst/>
          </a:prstGeom>
        </p:spPr>
      </p:pic>
      <p:sp>
        <p:nvSpPr>
          <p:cNvPr id="5" name="TextBox 5"/>
          <p:cNvSpPr txBox="1"/>
          <p:nvPr/>
        </p:nvSpPr>
        <p:spPr>
          <a:xfrm>
            <a:off x="235131" y="3253041"/>
            <a:ext cx="17563591" cy="4967794"/>
          </a:xfrm>
          <a:prstGeom prst="rect">
            <a:avLst/>
          </a:prstGeom>
        </p:spPr>
        <p:txBody>
          <a:bodyPr lIns="0" tIns="0" rIns="0" bIns="0" rtlCol="0" anchor="t">
            <a:spAutoFit/>
          </a:bodyPr>
          <a:lstStyle/>
          <a:p>
            <a:pPr marL="673752" lvl="1" indent="-336876" algn="just">
              <a:lnSpc>
                <a:spcPts val="4368"/>
              </a:lnSpc>
              <a:buFont typeface="Arial"/>
              <a:buChar char="•"/>
            </a:pPr>
            <a:r>
              <a:rPr lang="en-US" sz="3120">
                <a:solidFill>
                  <a:srgbClr val="000000"/>
                </a:solidFill>
                <a:latin typeface="Arimo Bold"/>
              </a:rPr>
              <a:t>Техниката на учење ,,Венов дијаграм” наоѓа применана почетокот на часот како воведен дел, односно да се искористат, да се сознаат претходните знаења на учениците за наставната содржина што следи или пак во рефлексијата (на крајот на часот), како заклучок, односно проверка на содржината што се обработила на часот.</a:t>
            </a:r>
          </a:p>
          <a:p>
            <a:pPr marL="673752" lvl="1" indent="-336876" algn="just">
              <a:lnSpc>
                <a:spcPts val="4368"/>
              </a:lnSpc>
              <a:buFont typeface="Arial"/>
              <a:buChar char="•"/>
            </a:pPr>
            <a:r>
              <a:rPr lang="en-US" sz="3120">
                <a:solidFill>
                  <a:srgbClr val="000000"/>
                </a:solidFill>
                <a:latin typeface="Arimo Bold"/>
              </a:rPr>
              <a:t>На пример, се поставува прашањето: Кои се карактеристики на традиционалната настава, а кои на современата настава? Во пресекот на овие две множества се запишуваат заедничките карактеристики на наставата.</a:t>
            </a:r>
          </a:p>
          <a:p>
            <a:pPr algn="just">
              <a:lnSpc>
                <a:spcPts val="4368"/>
              </a:lnSpc>
            </a:pPr>
            <a:endParaRPr lang="en-US" sz="3120">
              <a:solidFill>
                <a:srgbClr val="000000"/>
              </a:solidFill>
              <a:latin typeface="Arimo Bold"/>
            </a:endParaRP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8" name="TextBox 8"/>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  ВЕНОВ ДИЈАГРАМ</a:t>
            </a:r>
          </a:p>
        </p:txBody>
      </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71358" y="2660303"/>
            <a:ext cx="12412410" cy="7423576"/>
          </a:xfrm>
          <a:prstGeom prst="rect">
            <a:avLst/>
          </a:prstGeom>
        </p:spPr>
      </p:pic>
      <p:sp>
        <p:nvSpPr>
          <p:cNvPr id="3" name="AutoShape 3"/>
          <p:cNvSpPr/>
          <p:nvPr/>
        </p:nvSpPr>
        <p:spPr>
          <a:xfrm>
            <a:off x="0" y="1028700"/>
            <a:ext cx="18288000" cy="1862391"/>
          </a:xfrm>
          <a:prstGeom prst="rect">
            <a:avLst/>
          </a:prstGeom>
          <a:solidFill>
            <a:srgbClr val="0D39D6"/>
          </a:solidFill>
        </p:spPr>
      </p:sp>
      <p:pic>
        <p:nvPicPr>
          <p:cNvPr id="4" name="Picture 4"/>
          <p:cNvPicPr>
            <a:picLocks noChangeAspect="1"/>
          </p:cNvPicPr>
          <p:nvPr/>
        </p:nvPicPr>
        <p:blipFill>
          <a:blip r:embed="rId3">
            <a:alphaModFix amt="18000"/>
          </a:blip>
          <a:srcRect t="33649" r="140" b="51115"/>
          <a:stretch>
            <a:fillRect/>
          </a:stretch>
        </p:blipFill>
        <p:spPr>
          <a:xfrm>
            <a:off x="0" y="1028700"/>
            <a:ext cx="18288000" cy="1862391"/>
          </a:xfrm>
          <a:prstGeom prst="rect">
            <a:avLst/>
          </a:prstGeom>
        </p:spPr>
      </p:pic>
      <p:grpSp>
        <p:nvGrpSpPr>
          <p:cNvPr id="5" name="Group 5"/>
          <p:cNvGrpSpPr/>
          <p:nvPr/>
        </p:nvGrpSpPr>
        <p:grpSpPr>
          <a:xfrm rot="-10800000">
            <a:off x="5483668" y="1008387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9" name="TextBox 9"/>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ВЕНОВ ДИЈАГРАМ</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49006" y="2225570"/>
            <a:ext cx="16299408" cy="2099828"/>
            <a:chOff x="-2982215" y="2214133"/>
            <a:chExt cx="21732544" cy="2799771"/>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982215" y="3388844"/>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 ТЕХНИКА: ГРОЗД</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997527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  ТЕХНИКА: ГРОЗД</a:t>
            </a:r>
          </a:p>
        </p:txBody>
      </p:sp>
      <p:sp>
        <p:nvSpPr>
          <p:cNvPr id="5" name="TextBox 5"/>
          <p:cNvSpPr txBox="1"/>
          <p:nvPr/>
        </p:nvSpPr>
        <p:spPr>
          <a:xfrm>
            <a:off x="176349" y="3253041"/>
            <a:ext cx="17681157" cy="2758524"/>
          </a:xfrm>
          <a:prstGeom prst="rect">
            <a:avLst/>
          </a:prstGeom>
        </p:spPr>
        <p:txBody>
          <a:bodyPr lIns="0" tIns="0" rIns="0" bIns="0" rtlCol="0" anchor="t">
            <a:spAutoFit/>
          </a:bodyPr>
          <a:lstStyle/>
          <a:p>
            <a:pPr algn="just">
              <a:lnSpc>
                <a:spcPts val="4368"/>
              </a:lnSpc>
            </a:pPr>
            <a:r>
              <a:rPr lang="en-US" sz="3120">
                <a:solidFill>
                  <a:srgbClr val="000000"/>
                </a:solidFill>
                <a:latin typeface="Arimo Bold"/>
              </a:rPr>
              <a:t>Формирањето на гроздовие нелинеарна техника за предизвикување на идеи. Оваа техника може да се користи во фазата за евокација – како стимул за тоа што ќе се работи на часот и во фазата на рефлексија како средство на сумирање на знаењата. На пример: </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8" name="TextBox 8"/>
          <p:cNvSpPr txBox="1"/>
          <p:nvPr/>
        </p:nvSpPr>
        <p:spPr>
          <a:xfrm>
            <a:off x="1472111" y="5673674"/>
            <a:ext cx="16091021" cy="3254812"/>
          </a:xfrm>
          <a:prstGeom prst="rect">
            <a:avLst/>
          </a:prstGeom>
        </p:spPr>
        <p:txBody>
          <a:bodyPr lIns="0" tIns="0" rIns="0" bIns="0" rtlCol="0" anchor="t">
            <a:spAutoFit/>
          </a:bodyPr>
          <a:lstStyle/>
          <a:p>
            <a:pPr algn="just">
              <a:lnSpc>
                <a:spcPts val="4340"/>
              </a:lnSpc>
            </a:pPr>
            <a:r>
              <a:rPr lang="en-US" sz="3100">
                <a:solidFill>
                  <a:srgbClr val="000000"/>
                </a:solidFill>
                <a:latin typeface="Arimo"/>
              </a:rPr>
              <a:t>Напишете еден збор или израз.</a:t>
            </a:r>
          </a:p>
          <a:p>
            <a:pPr algn="just">
              <a:lnSpc>
                <a:spcPts val="4340"/>
              </a:lnSpc>
            </a:pPr>
            <a:r>
              <a:rPr lang="en-US" sz="3100">
                <a:solidFill>
                  <a:srgbClr val="000000"/>
                </a:solidFill>
                <a:latin typeface="Arimo"/>
              </a:rPr>
              <a:t>Почнете да запишувате зборови или изрази кои ви паѓаат на памет.</a:t>
            </a:r>
          </a:p>
          <a:p>
            <a:pPr algn="just">
              <a:lnSpc>
                <a:spcPts val="4340"/>
              </a:lnSpc>
            </a:pPr>
            <a:r>
              <a:rPr lang="en-US" sz="3100">
                <a:solidFill>
                  <a:srgbClr val="000000"/>
                </a:solidFill>
                <a:latin typeface="Arimo"/>
              </a:rPr>
              <a:t>Цртајте ги врските меѓу зборовите за кои ви изгледа дека се поврзани. </a:t>
            </a:r>
          </a:p>
          <a:p>
            <a:pPr algn="just">
              <a:lnSpc>
                <a:spcPts val="4340"/>
              </a:lnSpc>
            </a:pPr>
            <a:r>
              <a:rPr lang="en-US" sz="3100">
                <a:solidFill>
                  <a:srgbClr val="000000"/>
                </a:solidFill>
                <a:latin typeface="Arimo"/>
              </a:rPr>
              <a:t>Запишувајте ги сите идеи што ќе ви паднат на памет, се додека не ви истече времето. </a:t>
            </a:r>
          </a:p>
          <a:p>
            <a:pPr algn="just">
              <a:lnSpc>
                <a:spcPts val="4340"/>
              </a:lnSpc>
            </a:pPr>
            <a:r>
              <a:rPr lang="en-US" sz="3100">
                <a:solidFill>
                  <a:srgbClr val="000000"/>
                </a:solidFill>
                <a:latin typeface="Arimo"/>
              </a:rPr>
              <a:t>Се поставува прашањето: Напишете се што знаете за АГЛИ.</a:t>
            </a:r>
          </a:p>
          <a:p>
            <a:pPr algn="just">
              <a:lnSpc>
                <a:spcPts val="4340"/>
              </a:lnSpc>
            </a:pPr>
            <a:endParaRPr lang="en-US" sz="3100">
              <a:solidFill>
                <a:srgbClr val="000000"/>
              </a:solidFill>
              <a:latin typeface="Arimo"/>
            </a:endParaRPr>
          </a:p>
        </p:txBody>
      </p:sp>
      <p:pic>
        <p:nvPicPr>
          <p:cNvPr id="9" name="Picture 9"/>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915384" y="7990383"/>
            <a:ext cx="2118470" cy="2093496"/>
          </a:xfrm>
          <a:prstGeom prst="rect">
            <a:avLst/>
          </a:prstGeom>
        </p:spPr>
      </p:pic>
      <p:grpSp>
        <p:nvGrpSpPr>
          <p:cNvPr id="10" name="Group 10"/>
          <p:cNvGrpSpPr/>
          <p:nvPr/>
        </p:nvGrpSpPr>
        <p:grpSpPr>
          <a:xfrm rot="-10800000">
            <a:off x="15923010" y="764000"/>
            <a:ext cx="2364990" cy="188320"/>
            <a:chOff x="0" y="0"/>
            <a:chExt cx="1913890" cy="152400"/>
          </a:xfrm>
        </p:grpSpPr>
        <p:sp>
          <p:nvSpPr>
            <p:cNvPr id="11" name="Freeform 11"/>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693776" y="1655522"/>
            <a:ext cx="6646302" cy="9395842"/>
          </a:xfrm>
          <a:prstGeom prst="rect">
            <a:avLst/>
          </a:prstGeom>
        </p:spPr>
      </p:pic>
      <p:sp>
        <p:nvSpPr>
          <p:cNvPr id="3" name="AutoShape 3"/>
          <p:cNvSpPr/>
          <p:nvPr/>
        </p:nvSpPr>
        <p:spPr>
          <a:xfrm>
            <a:off x="0" y="1028700"/>
            <a:ext cx="18288000" cy="1862391"/>
          </a:xfrm>
          <a:prstGeom prst="rect">
            <a:avLst/>
          </a:prstGeom>
          <a:solidFill>
            <a:srgbClr val="0D39D6"/>
          </a:solidFill>
        </p:spPr>
      </p:sp>
      <p:pic>
        <p:nvPicPr>
          <p:cNvPr id="4" name="Picture 4"/>
          <p:cNvPicPr>
            <a:picLocks noChangeAspect="1"/>
          </p:cNvPicPr>
          <p:nvPr/>
        </p:nvPicPr>
        <p:blipFill>
          <a:blip r:embed="rId3">
            <a:alphaModFix amt="18000"/>
          </a:blip>
          <a:srcRect t="33649" r="140" b="51115"/>
          <a:stretch>
            <a:fillRect/>
          </a:stretch>
        </p:blipFill>
        <p:spPr>
          <a:xfrm>
            <a:off x="0" y="1028700"/>
            <a:ext cx="18288000" cy="1862391"/>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7" name="Picture 7"/>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501" t="74821"/>
          <a:stretch>
            <a:fillRect/>
          </a:stretch>
        </p:blipFill>
        <p:spPr>
          <a:xfrm rot="-10800000">
            <a:off x="15915384" y="7990383"/>
            <a:ext cx="2118470" cy="2093496"/>
          </a:xfrm>
          <a:prstGeom prst="rect">
            <a:avLst/>
          </a:prstGeom>
        </p:spPr>
      </p:pic>
      <p:grpSp>
        <p:nvGrpSpPr>
          <p:cNvPr id="8" name="Group 8"/>
          <p:cNvGrpSpPr/>
          <p:nvPr/>
        </p:nvGrpSpPr>
        <p:grpSpPr>
          <a:xfrm rot="-10800000">
            <a:off x="15923010" y="764000"/>
            <a:ext cx="2364990" cy="188320"/>
            <a:chOff x="0" y="0"/>
            <a:chExt cx="1913890" cy="152400"/>
          </a:xfrm>
        </p:grpSpPr>
        <p:sp>
          <p:nvSpPr>
            <p:cNvPr id="9" name="Freeform 9"/>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10" name="TextBox 10"/>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ТЕХНИКА: ГРОЗД</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49006" y="2225570"/>
            <a:ext cx="16299408" cy="2099828"/>
            <a:chOff x="-2982215" y="2214133"/>
            <a:chExt cx="21732544" cy="2799771"/>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982215" y="3388844"/>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 ТЕХНИКА: ПЕТОРЕД</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46085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075281"/>
            <a:ext cx="6096000" cy="7211719"/>
          </a:xfrm>
          <a:prstGeom prst="rect">
            <a:avLst/>
          </a:prstGeom>
          <a:solidFill>
            <a:srgbClr val="FFFFFF"/>
          </a:solidFill>
        </p:spPr>
      </p:sp>
      <p:sp>
        <p:nvSpPr>
          <p:cNvPr id="3" name="AutoShape 3"/>
          <p:cNvSpPr/>
          <p:nvPr/>
        </p:nvSpPr>
        <p:spPr>
          <a:xfrm>
            <a:off x="-228600" y="27214"/>
            <a:ext cx="18288000" cy="3075281"/>
          </a:xfrm>
          <a:prstGeom prst="rect">
            <a:avLst/>
          </a:prstGeom>
          <a:solidFill>
            <a:srgbClr val="0D39D6"/>
          </a:solidFill>
        </p:spPr>
      </p:sp>
      <p:sp>
        <p:nvSpPr>
          <p:cNvPr id="4" name="AutoShape 4"/>
          <p:cNvSpPr/>
          <p:nvPr/>
        </p:nvSpPr>
        <p:spPr>
          <a:xfrm>
            <a:off x="12192000" y="3075281"/>
            <a:ext cx="6096000" cy="7211719"/>
          </a:xfrm>
          <a:prstGeom prst="rect">
            <a:avLst/>
          </a:prstGeom>
          <a:solidFill>
            <a:srgbClr val="FFFFFF"/>
          </a:solidFill>
        </p:spPr>
      </p:sp>
      <p:grpSp>
        <p:nvGrpSpPr>
          <p:cNvPr id="5" name="Group 5"/>
          <p:cNvGrpSpPr/>
          <p:nvPr/>
        </p:nvGrpSpPr>
        <p:grpSpPr>
          <a:xfrm>
            <a:off x="831549" y="4316345"/>
            <a:ext cx="4436734" cy="4803720"/>
            <a:chOff x="0" y="0"/>
            <a:chExt cx="5915646" cy="6404960"/>
          </a:xfrm>
        </p:grpSpPr>
        <p:sp>
          <p:nvSpPr>
            <p:cNvPr id="6" name="TextBox 6"/>
            <p:cNvSpPr txBox="1"/>
            <p:nvPr/>
          </p:nvSpPr>
          <p:spPr>
            <a:xfrm>
              <a:off x="0" y="-38100"/>
              <a:ext cx="5915646" cy="958266"/>
            </a:xfrm>
            <a:prstGeom prst="rect">
              <a:avLst/>
            </a:prstGeom>
          </p:spPr>
          <p:txBody>
            <a:bodyPr lIns="0" tIns="0" rIns="0" bIns="0" rtlCol="0" anchor="t">
              <a:spAutoFit/>
            </a:bodyPr>
            <a:lstStyle/>
            <a:p>
              <a:pPr algn="ctr">
                <a:lnSpc>
                  <a:spcPts val="2940"/>
                </a:lnSpc>
                <a:spcBef>
                  <a:spcPct val="0"/>
                </a:spcBef>
              </a:pPr>
              <a:r>
                <a:rPr lang="en-US" sz="2100">
                  <a:solidFill>
                    <a:srgbClr val="0D39D6"/>
                  </a:solidFill>
                  <a:latin typeface="Noto Sans Bold"/>
                </a:rPr>
                <a:t>Зошто се важни техниките на учење? </a:t>
              </a:r>
            </a:p>
          </p:txBody>
        </p:sp>
        <p:sp>
          <p:nvSpPr>
            <p:cNvPr id="7" name="TextBox 7"/>
            <p:cNvSpPr txBox="1"/>
            <p:nvPr/>
          </p:nvSpPr>
          <p:spPr>
            <a:xfrm>
              <a:off x="0" y="1640062"/>
              <a:ext cx="5915646" cy="4764899"/>
            </a:xfrm>
            <a:prstGeom prst="rect">
              <a:avLst/>
            </a:prstGeom>
          </p:spPr>
          <p:txBody>
            <a:bodyPr lIns="0" tIns="0" rIns="0" bIns="0" rtlCol="0" anchor="t">
              <a:spAutoFit/>
            </a:bodyPr>
            <a:lstStyle/>
            <a:p>
              <a:pPr marL="388622" lvl="1" indent="-194311">
                <a:lnSpc>
                  <a:spcPts val="3600"/>
                </a:lnSpc>
                <a:buFont typeface="Arial"/>
                <a:buChar char="•"/>
              </a:pPr>
              <a:r>
                <a:rPr lang="en-US" sz="1800">
                  <a:solidFill>
                    <a:srgbClr val="000000"/>
                  </a:solidFill>
                  <a:latin typeface="Noto Sans Bold"/>
                </a:rPr>
                <a:t>Да им помогнеме на учениците да бидат активни во наставата</a:t>
              </a:r>
            </a:p>
            <a:p>
              <a:pPr marL="388622" lvl="1" indent="-194311">
                <a:lnSpc>
                  <a:spcPts val="3600"/>
                </a:lnSpc>
                <a:buFont typeface="Arial"/>
                <a:buChar char="•"/>
              </a:pPr>
              <a:r>
                <a:rPr lang="en-US" sz="1800">
                  <a:solidFill>
                    <a:srgbClr val="000000"/>
                  </a:solidFill>
                  <a:latin typeface="Noto Sans Bold"/>
                </a:rPr>
                <a:t>Му даваат повратна информација на наставникот за разбирањата на ученикот и усвојувањето на наставните содржини</a:t>
              </a:r>
            </a:p>
            <a:p>
              <a:pPr>
                <a:lnSpc>
                  <a:spcPts val="3600"/>
                </a:lnSpc>
              </a:pPr>
              <a:endParaRPr lang="en-US" sz="1800">
                <a:solidFill>
                  <a:srgbClr val="000000"/>
                </a:solidFill>
                <a:latin typeface="Noto Sans Bold"/>
              </a:endParaRPr>
            </a:p>
          </p:txBody>
        </p:sp>
      </p:grpSp>
      <p:grpSp>
        <p:nvGrpSpPr>
          <p:cNvPr id="8" name="Group 8"/>
          <p:cNvGrpSpPr/>
          <p:nvPr/>
        </p:nvGrpSpPr>
        <p:grpSpPr>
          <a:xfrm>
            <a:off x="6925633" y="4316345"/>
            <a:ext cx="4436734" cy="4431988"/>
            <a:chOff x="0" y="0"/>
            <a:chExt cx="5915646" cy="5909317"/>
          </a:xfrm>
        </p:grpSpPr>
        <p:sp>
          <p:nvSpPr>
            <p:cNvPr id="9" name="TextBox 9"/>
            <p:cNvSpPr txBox="1"/>
            <p:nvPr/>
          </p:nvSpPr>
          <p:spPr>
            <a:xfrm>
              <a:off x="0" y="-38100"/>
              <a:ext cx="5915646" cy="462623"/>
            </a:xfrm>
            <a:prstGeom prst="rect">
              <a:avLst/>
            </a:prstGeom>
          </p:spPr>
          <p:txBody>
            <a:bodyPr lIns="0" tIns="0" rIns="0" bIns="0" rtlCol="0" anchor="t">
              <a:spAutoFit/>
            </a:bodyPr>
            <a:lstStyle/>
            <a:p>
              <a:pPr algn="ctr">
                <a:lnSpc>
                  <a:spcPts val="2940"/>
                </a:lnSpc>
                <a:spcBef>
                  <a:spcPct val="0"/>
                </a:spcBef>
              </a:pPr>
              <a:r>
                <a:rPr lang="en-US" sz="2100">
                  <a:solidFill>
                    <a:srgbClr val="0D39D6"/>
                  </a:solidFill>
                  <a:latin typeface="Noto Sans Bold"/>
                </a:rPr>
                <a:t>Зошто се користат?</a:t>
              </a:r>
            </a:p>
          </p:txBody>
        </p:sp>
        <p:sp>
          <p:nvSpPr>
            <p:cNvPr id="10" name="TextBox 10"/>
            <p:cNvSpPr txBox="1"/>
            <p:nvPr/>
          </p:nvSpPr>
          <p:spPr>
            <a:xfrm>
              <a:off x="0" y="1144419"/>
              <a:ext cx="5915646" cy="4764899"/>
            </a:xfrm>
            <a:prstGeom prst="rect">
              <a:avLst/>
            </a:prstGeom>
          </p:spPr>
          <p:txBody>
            <a:bodyPr lIns="0" tIns="0" rIns="0" bIns="0" rtlCol="0" anchor="t">
              <a:spAutoFit/>
            </a:bodyPr>
            <a:lstStyle/>
            <a:p>
              <a:pPr marL="388622" lvl="1" indent="-194311">
                <a:lnSpc>
                  <a:spcPts val="3600"/>
                </a:lnSpc>
                <a:buFont typeface="Arial"/>
                <a:buChar char="•"/>
              </a:pPr>
              <a:r>
                <a:rPr lang="en-US" sz="1800">
                  <a:solidFill>
                    <a:srgbClr val="000000"/>
                  </a:solidFill>
                  <a:latin typeface="Noto Sans Bold"/>
                </a:rPr>
                <a:t>Го поттикнуваат истражувањето, ставовите и вредностите на учениците во усвојувањето на новите наставни содржини</a:t>
              </a:r>
            </a:p>
            <a:p>
              <a:pPr marL="388622" lvl="1" indent="-194311">
                <a:lnSpc>
                  <a:spcPts val="3600"/>
                </a:lnSpc>
                <a:buFont typeface="Arial"/>
                <a:buChar char="•"/>
              </a:pPr>
              <a:r>
                <a:rPr lang="en-US" sz="1800">
                  <a:solidFill>
                    <a:srgbClr val="000000"/>
                  </a:solidFill>
                  <a:latin typeface="Noto Sans Bold"/>
                </a:rPr>
                <a:t>Учениците да научат ефикасно да учат и критички да размислуваат</a:t>
              </a:r>
            </a:p>
            <a:p>
              <a:pPr>
                <a:lnSpc>
                  <a:spcPts val="3600"/>
                </a:lnSpc>
              </a:pPr>
              <a:endParaRPr lang="en-US" sz="1800">
                <a:solidFill>
                  <a:srgbClr val="000000"/>
                </a:solidFill>
                <a:latin typeface="Noto Sans Bold"/>
              </a:endParaRPr>
            </a:p>
          </p:txBody>
        </p:sp>
      </p:grpSp>
      <p:grpSp>
        <p:nvGrpSpPr>
          <p:cNvPr id="11" name="Group 11"/>
          <p:cNvGrpSpPr/>
          <p:nvPr/>
        </p:nvGrpSpPr>
        <p:grpSpPr>
          <a:xfrm>
            <a:off x="13021633" y="4301304"/>
            <a:ext cx="4436734" cy="5532188"/>
            <a:chOff x="0" y="0"/>
            <a:chExt cx="5915646" cy="7376251"/>
          </a:xfrm>
        </p:grpSpPr>
        <p:sp>
          <p:nvSpPr>
            <p:cNvPr id="12" name="TextBox 12"/>
            <p:cNvSpPr txBox="1"/>
            <p:nvPr/>
          </p:nvSpPr>
          <p:spPr>
            <a:xfrm>
              <a:off x="0" y="-38100"/>
              <a:ext cx="5915646" cy="462623"/>
            </a:xfrm>
            <a:prstGeom prst="rect">
              <a:avLst/>
            </a:prstGeom>
          </p:spPr>
          <p:txBody>
            <a:bodyPr lIns="0" tIns="0" rIns="0" bIns="0" rtlCol="0" anchor="t">
              <a:spAutoFit/>
            </a:bodyPr>
            <a:lstStyle/>
            <a:p>
              <a:pPr algn="ctr">
                <a:lnSpc>
                  <a:spcPts val="2940"/>
                </a:lnSpc>
                <a:spcBef>
                  <a:spcPct val="0"/>
                </a:spcBef>
              </a:pPr>
              <a:r>
                <a:rPr lang="en-US" sz="2100">
                  <a:solidFill>
                    <a:srgbClr val="0D39D6"/>
                  </a:solidFill>
                  <a:latin typeface="Noto Sans Bold"/>
                </a:rPr>
                <a:t>Што се постигнува?</a:t>
              </a:r>
            </a:p>
          </p:txBody>
        </p:sp>
        <p:sp>
          <p:nvSpPr>
            <p:cNvPr id="13" name="TextBox 13"/>
            <p:cNvSpPr txBox="1"/>
            <p:nvPr/>
          </p:nvSpPr>
          <p:spPr>
            <a:xfrm>
              <a:off x="0" y="1392505"/>
              <a:ext cx="5915646" cy="5983746"/>
            </a:xfrm>
            <a:prstGeom prst="rect">
              <a:avLst/>
            </a:prstGeom>
          </p:spPr>
          <p:txBody>
            <a:bodyPr lIns="0" tIns="0" rIns="0" bIns="0" rtlCol="0" anchor="t">
              <a:spAutoFit/>
            </a:bodyPr>
            <a:lstStyle/>
            <a:p>
              <a:pPr marL="388622" lvl="1" indent="-194311">
                <a:lnSpc>
                  <a:spcPts val="3600"/>
                </a:lnSpc>
                <a:buFont typeface="Arial"/>
                <a:buChar char="•"/>
              </a:pPr>
              <a:r>
                <a:rPr lang="en-US" sz="1800" dirty="0" err="1">
                  <a:solidFill>
                    <a:srgbClr val="000000"/>
                  </a:solidFill>
                  <a:latin typeface="Noto Sans Bold"/>
                </a:rPr>
                <a:t>Учениците</a:t>
              </a:r>
              <a:r>
                <a:rPr lang="en-US" sz="1800" dirty="0">
                  <a:solidFill>
                    <a:srgbClr val="000000"/>
                  </a:solidFill>
                  <a:latin typeface="Noto Sans Bold"/>
                </a:rPr>
                <a:t> </a:t>
              </a:r>
              <a:r>
                <a:rPr lang="en-US" sz="1800" dirty="0" err="1">
                  <a:solidFill>
                    <a:srgbClr val="000000"/>
                  </a:solidFill>
                  <a:latin typeface="Noto Sans Bold"/>
                </a:rPr>
                <a:t>самостојно</a:t>
              </a:r>
              <a:r>
                <a:rPr lang="en-US" sz="1800" dirty="0">
                  <a:solidFill>
                    <a:srgbClr val="000000"/>
                  </a:solidFill>
                  <a:latin typeface="Noto Sans Bold"/>
                </a:rPr>
                <a:t> и </a:t>
              </a:r>
              <a:r>
                <a:rPr lang="en-US" sz="1800" dirty="0" err="1">
                  <a:solidFill>
                    <a:srgbClr val="000000"/>
                  </a:solidFill>
                  <a:latin typeface="Noto Sans Bold"/>
                </a:rPr>
                <a:t>од</a:t>
              </a:r>
              <a:r>
                <a:rPr lang="en-US" sz="1800" dirty="0">
                  <a:solidFill>
                    <a:srgbClr val="000000"/>
                  </a:solidFill>
                  <a:latin typeface="Noto Sans Bold"/>
                </a:rPr>
                <a:t> </a:t>
              </a:r>
              <a:r>
                <a:rPr lang="en-US" sz="1800" dirty="0" err="1">
                  <a:solidFill>
                    <a:srgbClr val="000000"/>
                  </a:solidFill>
                  <a:latin typeface="Noto Sans Bold"/>
                </a:rPr>
                <a:t>различни</a:t>
              </a:r>
              <a:r>
                <a:rPr lang="en-US" sz="1800" dirty="0">
                  <a:solidFill>
                    <a:srgbClr val="000000"/>
                  </a:solidFill>
                  <a:latin typeface="Noto Sans Bold"/>
                </a:rPr>
                <a:t> </a:t>
              </a:r>
              <a:r>
                <a:rPr lang="en-US" sz="1800" dirty="0" err="1">
                  <a:solidFill>
                    <a:srgbClr val="000000"/>
                  </a:solidFill>
                  <a:latin typeface="Noto Sans Bold"/>
                </a:rPr>
                <a:t>аспекти</a:t>
              </a:r>
              <a:r>
                <a:rPr lang="en-US" sz="1800" dirty="0">
                  <a:solidFill>
                    <a:srgbClr val="000000"/>
                  </a:solidFill>
                  <a:latin typeface="Noto Sans Bold"/>
                </a:rPr>
                <a:t> </a:t>
              </a:r>
              <a:r>
                <a:rPr lang="en-US" sz="1800" dirty="0" err="1">
                  <a:solidFill>
                    <a:srgbClr val="000000"/>
                  </a:solidFill>
                  <a:latin typeface="Noto Sans Bold"/>
                </a:rPr>
                <a:t>ги</a:t>
              </a:r>
              <a:r>
                <a:rPr lang="en-US" sz="1800" dirty="0">
                  <a:solidFill>
                    <a:srgbClr val="000000"/>
                  </a:solidFill>
                  <a:latin typeface="Noto Sans Bold"/>
                </a:rPr>
                <a:t> </a:t>
              </a:r>
              <a:r>
                <a:rPr lang="en-US" sz="1800" dirty="0" err="1">
                  <a:solidFill>
                    <a:srgbClr val="000000"/>
                  </a:solidFill>
                  <a:latin typeface="Noto Sans Bold"/>
                </a:rPr>
                <a:t>разгледуваат</a:t>
              </a:r>
              <a:r>
                <a:rPr lang="en-US" sz="1800" dirty="0">
                  <a:solidFill>
                    <a:srgbClr val="000000"/>
                  </a:solidFill>
                  <a:latin typeface="Noto Sans Bold"/>
                </a:rPr>
                <a:t> </a:t>
              </a:r>
              <a:r>
                <a:rPr lang="en-US" sz="1800" dirty="0" err="1">
                  <a:solidFill>
                    <a:srgbClr val="000000"/>
                  </a:solidFill>
                  <a:latin typeface="Noto Sans Bold"/>
                </a:rPr>
                <a:t>информациите</a:t>
              </a:r>
              <a:r>
                <a:rPr lang="en-US" sz="1800" dirty="0">
                  <a:solidFill>
                    <a:srgbClr val="000000"/>
                  </a:solidFill>
                  <a:latin typeface="Noto Sans Bold"/>
                </a:rPr>
                <a:t> и </a:t>
              </a:r>
              <a:r>
                <a:rPr lang="en-US" sz="1800" dirty="0" err="1">
                  <a:solidFill>
                    <a:srgbClr val="000000"/>
                  </a:solidFill>
                  <a:latin typeface="Noto Sans Bold"/>
                </a:rPr>
                <a:t>оформуваат</a:t>
              </a:r>
              <a:r>
                <a:rPr lang="en-US" sz="1800" dirty="0">
                  <a:solidFill>
                    <a:srgbClr val="000000"/>
                  </a:solidFill>
                  <a:latin typeface="Noto Sans Bold"/>
                </a:rPr>
                <a:t> </a:t>
              </a:r>
              <a:r>
                <a:rPr lang="en-US" sz="1800" dirty="0" err="1">
                  <a:solidFill>
                    <a:srgbClr val="000000"/>
                  </a:solidFill>
                  <a:latin typeface="Noto Sans Bold"/>
                </a:rPr>
                <a:t>свое</a:t>
              </a:r>
              <a:r>
                <a:rPr lang="en-US" sz="1800" dirty="0">
                  <a:solidFill>
                    <a:srgbClr val="000000"/>
                  </a:solidFill>
                  <a:latin typeface="Noto Sans Bold"/>
                </a:rPr>
                <a:t> </a:t>
              </a:r>
              <a:r>
                <a:rPr lang="en-US" sz="1800" dirty="0" err="1">
                  <a:solidFill>
                    <a:srgbClr val="000000"/>
                  </a:solidFill>
                  <a:latin typeface="Noto Sans Bold"/>
                </a:rPr>
                <a:t>мислење</a:t>
              </a:r>
              <a:endParaRPr lang="en-US" sz="1800" dirty="0">
                <a:solidFill>
                  <a:srgbClr val="000000"/>
                </a:solidFill>
                <a:latin typeface="Noto Sans Bold"/>
              </a:endParaRPr>
            </a:p>
            <a:p>
              <a:pPr marL="388622" lvl="1" indent="-194311">
                <a:lnSpc>
                  <a:spcPts val="3600"/>
                </a:lnSpc>
                <a:buFont typeface="Arial"/>
                <a:buChar char="•"/>
              </a:pPr>
              <a:r>
                <a:rPr lang="en-US" sz="1800" dirty="0" err="1">
                  <a:solidFill>
                    <a:srgbClr val="000000"/>
                  </a:solidFill>
                  <a:latin typeface="Noto Sans Bold"/>
                </a:rPr>
                <a:t>Со</a:t>
              </a:r>
              <a:r>
                <a:rPr lang="en-US" sz="1800" dirty="0">
                  <a:solidFill>
                    <a:srgbClr val="000000"/>
                  </a:solidFill>
                  <a:latin typeface="Noto Sans Bold"/>
                </a:rPr>
                <a:t> </a:t>
              </a:r>
              <a:r>
                <a:rPr lang="en-US" sz="1800" dirty="0" err="1">
                  <a:solidFill>
                    <a:srgbClr val="000000"/>
                  </a:solidFill>
                  <a:latin typeface="Noto Sans Bold"/>
                </a:rPr>
                <a:t>овие</a:t>
              </a:r>
              <a:r>
                <a:rPr lang="en-US" sz="1800" dirty="0">
                  <a:solidFill>
                    <a:srgbClr val="000000"/>
                  </a:solidFill>
                  <a:latin typeface="Noto Sans Bold"/>
                </a:rPr>
                <a:t> </a:t>
              </a:r>
              <a:r>
                <a:rPr lang="en-US" sz="1800" dirty="0" err="1">
                  <a:solidFill>
                    <a:srgbClr val="000000"/>
                  </a:solidFill>
                  <a:latin typeface="Noto Sans Bold"/>
                </a:rPr>
                <a:t>техники</a:t>
              </a:r>
              <a:r>
                <a:rPr lang="en-US" sz="1800" dirty="0">
                  <a:solidFill>
                    <a:srgbClr val="000000"/>
                  </a:solidFill>
                  <a:latin typeface="Noto Sans Bold"/>
                </a:rPr>
                <a:t> </a:t>
              </a:r>
              <a:r>
                <a:rPr lang="en-US" sz="1800" dirty="0" err="1">
                  <a:solidFill>
                    <a:srgbClr val="000000"/>
                  </a:solidFill>
                  <a:latin typeface="Noto Sans Bold"/>
                </a:rPr>
                <a:t>на</a:t>
              </a:r>
              <a:r>
                <a:rPr lang="en-US" sz="1800" dirty="0">
                  <a:solidFill>
                    <a:srgbClr val="000000"/>
                  </a:solidFill>
                  <a:latin typeface="Noto Sans Bold"/>
                </a:rPr>
                <a:t> </a:t>
              </a:r>
              <a:r>
                <a:rPr lang="en-US" sz="1800" dirty="0" err="1">
                  <a:solidFill>
                    <a:srgbClr val="000000"/>
                  </a:solidFill>
                  <a:latin typeface="Noto Sans Bold"/>
                </a:rPr>
                <a:t>учење</a:t>
              </a:r>
              <a:r>
                <a:rPr lang="en-US" sz="1800" dirty="0">
                  <a:solidFill>
                    <a:srgbClr val="000000"/>
                  </a:solidFill>
                  <a:latin typeface="Noto Sans Bold"/>
                </a:rPr>
                <a:t> </a:t>
              </a:r>
              <a:r>
                <a:rPr lang="en-US" sz="1800" dirty="0" err="1">
                  <a:solidFill>
                    <a:srgbClr val="000000"/>
                  </a:solidFill>
                  <a:latin typeface="Noto Sans Bold"/>
                </a:rPr>
                <a:t>кој</a:t>
              </a:r>
              <a:r>
                <a:rPr lang="en-US" sz="1800" dirty="0">
                  <a:solidFill>
                    <a:srgbClr val="000000"/>
                  </a:solidFill>
                  <a:latin typeface="Noto Sans Bold"/>
                </a:rPr>
                <a:t> </a:t>
              </a:r>
              <a:r>
                <a:rPr lang="en-US" sz="1800" dirty="0" err="1">
                  <a:solidFill>
                    <a:srgbClr val="000000"/>
                  </a:solidFill>
                  <a:latin typeface="Noto Sans Bold"/>
                </a:rPr>
                <a:t>се</a:t>
              </a:r>
              <a:r>
                <a:rPr lang="en-US" sz="1800" dirty="0">
                  <a:solidFill>
                    <a:srgbClr val="000000"/>
                  </a:solidFill>
                  <a:latin typeface="Noto Sans Bold"/>
                </a:rPr>
                <a:t> </a:t>
              </a:r>
              <a:r>
                <a:rPr lang="en-US" sz="1800" dirty="0" err="1">
                  <a:solidFill>
                    <a:srgbClr val="000000"/>
                  </a:solidFill>
                  <a:latin typeface="Noto Sans Bold"/>
                </a:rPr>
                <a:t>дел</a:t>
              </a:r>
              <a:r>
                <a:rPr lang="en-US" sz="1800" dirty="0">
                  <a:solidFill>
                    <a:srgbClr val="000000"/>
                  </a:solidFill>
                  <a:latin typeface="Noto Sans Bold"/>
                </a:rPr>
                <a:t> </a:t>
              </a:r>
              <a:r>
                <a:rPr lang="en-US" sz="1800" dirty="0" err="1">
                  <a:solidFill>
                    <a:srgbClr val="000000"/>
                  </a:solidFill>
                  <a:latin typeface="Noto Sans Bold"/>
                </a:rPr>
                <a:t>од</a:t>
              </a:r>
              <a:r>
                <a:rPr lang="en-US" sz="1800" dirty="0">
                  <a:solidFill>
                    <a:srgbClr val="000000"/>
                  </a:solidFill>
                  <a:latin typeface="Noto Sans Bold"/>
                </a:rPr>
                <a:t> </a:t>
              </a:r>
              <a:r>
                <a:rPr lang="en-US" sz="1800" dirty="0" err="1">
                  <a:solidFill>
                    <a:srgbClr val="000000"/>
                  </a:solidFill>
                  <a:latin typeface="Noto Sans Bold"/>
                </a:rPr>
                <a:t>современата</a:t>
              </a:r>
              <a:r>
                <a:rPr lang="en-US" sz="1800" dirty="0">
                  <a:solidFill>
                    <a:srgbClr val="000000"/>
                  </a:solidFill>
                  <a:latin typeface="Noto Sans Bold"/>
                </a:rPr>
                <a:t> </a:t>
              </a:r>
              <a:r>
                <a:rPr lang="en-US" sz="1800" dirty="0" err="1">
                  <a:solidFill>
                    <a:srgbClr val="000000"/>
                  </a:solidFill>
                  <a:latin typeface="Noto Sans Bold"/>
                </a:rPr>
                <a:t>настава</a:t>
              </a:r>
              <a:r>
                <a:rPr lang="en-US" sz="1800" dirty="0">
                  <a:solidFill>
                    <a:srgbClr val="000000"/>
                  </a:solidFill>
                  <a:latin typeface="Noto Sans Bold"/>
                </a:rPr>
                <a:t>, </a:t>
              </a:r>
              <a:r>
                <a:rPr lang="en-US" sz="1800" dirty="0" err="1">
                  <a:solidFill>
                    <a:srgbClr val="000000"/>
                  </a:solidFill>
                  <a:latin typeface="Noto Sans Bold"/>
                </a:rPr>
                <a:t>учениците</a:t>
              </a:r>
              <a:r>
                <a:rPr lang="en-US" sz="1800" dirty="0">
                  <a:solidFill>
                    <a:srgbClr val="000000"/>
                  </a:solidFill>
                  <a:latin typeface="Noto Sans Bold"/>
                </a:rPr>
                <a:t> </a:t>
              </a:r>
              <a:r>
                <a:rPr lang="en-US" sz="1800" dirty="0" err="1">
                  <a:solidFill>
                    <a:srgbClr val="000000"/>
                  </a:solidFill>
                  <a:latin typeface="Noto Sans Bold"/>
                </a:rPr>
                <a:t>се</a:t>
              </a:r>
              <a:r>
                <a:rPr lang="en-US" sz="1800" dirty="0">
                  <a:solidFill>
                    <a:srgbClr val="000000"/>
                  </a:solidFill>
                  <a:latin typeface="Noto Sans Bold"/>
                </a:rPr>
                <a:t> </a:t>
              </a:r>
              <a:r>
                <a:rPr lang="en-US" sz="1800" dirty="0" err="1">
                  <a:solidFill>
                    <a:srgbClr val="000000"/>
                  </a:solidFill>
                  <a:latin typeface="Noto Sans Bold"/>
                </a:rPr>
                <a:t>активни</a:t>
              </a:r>
              <a:r>
                <a:rPr lang="en-US" sz="1800" dirty="0">
                  <a:solidFill>
                    <a:srgbClr val="000000"/>
                  </a:solidFill>
                  <a:latin typeface="Noto Sans Bold"/>
                </a:rPr>
                <a:t> </a:t>
              </a:r>
              <a:r>
                <a:rPr lang="en-US" sz="1800" dirty="0" err="1">
                  <a:solidFill>
                    <a:srgbClr val="000000"/>
                  </a:solidFill>
                  <a:latin typeface="Noto Sans Bold"/>
                </a:rPr>
                <a:t>субјекти</a:t>
              </a:r>
              <a:r>
                <a:rPr lang="en-US" sz="1800" dirty="0">
                  <a:solidFill>
                    <a:srgbClr val="000000"/>
                  </a:solidFill>
                  <a:latin typeface="Noto Sans Bold"/>
                </a:rPr>
                <a:t>, а </a:t>
              </a:r>
              <a:r>
                <a:rPr lang="en-US" sz="1800" dirty="0" err="1">
                  <a:solidFill>
                    <a:srgbClr val="000000"/>
                  </a:solidFill>
                  <a:latin typeface="Noto Sans Bold"/>
                </a:rPr>
                <a:t>наставникот</a:t>
              </a:r>
              <a:r>
                <a:rPr lang="en-US" sz="1800" dirty="0">
                  <a:solidFill>
                    <a:srgbClr val="000000"/>
                  </a:solidFill>
                  <a:latin typeface="Noto Sans Bold"/>
                </a:rPr>
                <a:t> </a:t>
              </a:r>
              <a:r>
                <a:rPr lang="en-US" sz="1800" dirty="0" err="1">
                  <a:solidFill>
                    <a:srgbClr val="000000"/>
                  </a:solidFill>
                  <a:latin typeface="Noto Sans Bold"/>
                </a:rPr>
                <a:t>поттикнувач</a:t>
              </a:r>
              <a:r>
                <a:rPr lang="en-US" sz="1800" dirty="0">
                  <a:solidFill>
                    <a:srgbClr val="000000"/>
                  </a:solidFill>
                  <a:latin typeface="Noto Sans Bold"/>
                </a:rPr>
                <a:t> и </a:t>
              </a:r>
              <a:r>
                <a:rPr lang="en-US" sz="1800" dirty="0" err="1">
                  <a:solidFill>
                    <a:srgbClr val="000000"/>
                  </a:solidFill>
                  <a:latin typeface="Noto Sans Bold"/>
                </a:rPr>
                <a:t>насочувач</a:t>
              </a:r>
              <a:endParaRPr lang="en-US" sz="1800" dirty="0">
                <a:solidFill>
                  <a:srgbClr val="000000"/>
                </a:solidFill>
                <a:latin typeface="Noto Sans Bold"/>
              </a:endParaRPr>
            </a:p>
            <a:p>
              <a:pPr>
                <a:lnSpc>
                  <a:spcPts val="3600"/>
                </a:lnSpc>
              </a:pPr>
              <a:endParaRPr lang="en-US" sz="1800" dirty="0">
                <a:solidFill>
                  <a:srgbClr val="000000"/>
                </a:solidFill>
                <a:latin typeface="Noto Sans Bold"/>
              </a:endParaRPr>
            </a:p>
          </p:txBody>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3322" t="87647"/>
          <a:stretch>
            <a:fillRect/>
          </a:stretch>
        </p:blipFill>
        <p:spPr>
          <a:xfrm rot="-10800000">
            <a:off x="5138190" y="9484357"/>
            <a:ext cx="1928599" cy="928675"/>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3809" t="74821" b="14976"/>
          <a:stretch>
            <a:fillRect/>
          </a:stretch>
        </p:blipFill>
        <p:spPr>
          <a:xfrm rot="-10800000">
            <a:off x="11245310" y="3075281"/>
            <a:ext cx="1893380" cy="767058"/>
          </a:xfrm>
          <a:prstGeom prst="rect">
            <a:avLst/>
          </a:prstGeom>
        </p:spPr>
      </p:pic>
      <p:grpSp>
        <p:nvGrpSpPr>
          <p:cNvPr id="16" name="Group 16"/>
          <p:cNvGrpSpPr/>
          <p:nvPr/>
        </p:nvGrpSpPr>
        <p:grpSpPr>
          <a:xfrm>
            <a:off x="1991385" y="871742"/>
            <a:ext cx="14305230" cy="1492085"/>
            <a:chOff x="-1" y="746464"/>
            <a:chExt cx="19073639" cy="1989446"/>
          </a:xfrm>
        </p:grpSpPr>
        <p:sp>
          <p:nvSpPr>
            <p:cNvPr id="17" name="TextBox 17"/>
            <p:cNvSpPr txBox="1"/>
            <p:nvPr/>
          </p:nvSpPr>
          <p:spPr>
            <a:xfrm>
              <a:off x="-1" y="746464"/>
              <a:ext cx="19073638" cy="1718736"/>
            </a:xfrm>
            <a:prstGeom prst="rect">
              <a:avLst/>
            </a:prstGeom>
          </p:spPr>
          <p:txBody>
            <a:bodyPr lIns="0" tIns="0" rIns="0" bIns="0" rtlCol="0" anchor="t">
              <a:spAutoFit/>
            </a:bodyPr>
            <a:lstStyle/>
            <a:p>
              <a:pPr algn="ctr">
                <a:lnSpc>
                  <a:spcPts val="10846"/>
                </a:lnSpc>
                <a:spcBef>
                  <a:spcPct val="0"/>
                </a:spcBef>
              </a:pPr>
              <a:r>
                <a:rPr lang="en-US" sz="7747" dirty="0">
                  <a:solidFill>
                    <a:srgbClr val="FFFFFF"/>
                  </a:solidFill>
                  <a:latin typeface="Noto Sans Bold"/>
                </a:rPr>
                <a:t>Техники </a:t>
              </a:r>
              <a:r>
                <a:rPr lang="en-US" sz="7747" dirty="0" err="1">
                  <a:solidFill>
                    <a:srgbClr val="FFFFFF"/>
                  </a:solidFill>
                  <a:latin typeface="Noto Sans Bold"/>
                </a:rPr>
                <a:t>на</a:t>
              </a:r>
              <a:r>
                <a:rPr lang="en-US" sz="7747" dirty="0">
                  <a:solidFill>
                    <a:srgbClr val="FFFFFF"/>
                  </a:solidFill>
                  <a:latin typeface="Noto Sans Bold"/>
                </a:rPr>
                <a:t> </a:t>
              </a:r>
              <a:r>
                <a:rPr lang="en-US" sz="7747" dirty="0" err="1">
                  <a:solidFill>
                    <a:srgbClr val="FFFFFF"/>
                  </a:solidFill>
                  <a:latin typeface="Noto Sans Bold"/>
                </a:rPr>
                <a:t>учење</a:t>
              </a:r>
              <a:endParaRPr lang="en-US" sz="7747" dirty="0">
                <a:solidFill>
                  <a:srgbClr val="FFFFFF"/>
                </a:solidFill>
                <a:latin typeface="Noto Sans Bold"/>
              </a:endParaRPr>
            </a:p>
          </p:txBody>
        </p:sp>
        <p:sp>
          <p:nvSpPr>
            <p:cNvPr id="18" name="TextBox 18"/>
            <p:cNvSpPr txBox="1"/>
            <p:nvPr/>
          </p:nvSpPr>
          <p:spPr>
            <a:xfrm>
              <a:off x="0" y="1839853"/>
              <a:ext cx="19073638" cy="896057"/>
            </a:xfrm>
            <a:prstGeom prst="rect">
              <a:avLst/>
            </a:prstGeom>
          </p:spPr>
          <p:txBody>
            <a:bodyPr lIns="0" tIns="0" rIns="0" bIns="0" rtlCol="0" anchor="t">
              <a:spAutoFit/>
            </a:bodyPr>
            <a:lstStyle/>
            <a:p>
              <a:pPr algn="ctr">
                <a:lnSpc>
                  <a:spcPts val="5644"/>
                </a:lnSpc>
                <a:spcBef>
                  <a:spcPct val="0"/>
                </a:spcBef>
              </a:pPr>
              <a:endParaRPr lang="en-US" sz="4031" dirty="0">
                <a:solidFill>
                  <a:srgbClr val="FFFFFF"/>
                </a:solidFill>
                <a:latin typeface="Noto Sans Bold"/>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  ТЕХНИКА: ПЕТОРЕД</a:t>
            </a:r>
          </a:p>
        </p:txBody>
      </p:sp>
      <p:sp>
        <p:nvSpPr>
          <p:cNvPr id="5" name="TextBox 5"/>
          <p:cNvSpPr txBox="1"/>
          <p:nvPr/>
        </p:nvSpPr>
        <p:spPr>
          <a:xfrm>
            <a:off x="509162" y="3543667"/>
            <a:ext cx="17122719" cy="6624748"/>
          </a:xfrm>
          <a:prstGeom prst="rect">
            <a:avLst/>
          </a:prstGeom>
        </p:spPr>
        <p:txBody>
          <a:bodyPr lIns="0" tIns="0" rIns="0" bIns="0" rtlCol="0" anchor="t">
            <a:spAutoFit/>
          </a:bodyPr>
          <a:lstStyle/>
          <a:p>
            <a:pPr algn="just">
              <a:lnSpc>
                <a:spcPts val="4368"/>
              </a:lnSpc>
            </a:pPr>
            <a:r>
              <a:rPr lang="en-US" sz="3120">
                <a:solidFill>
                  <a:srgbClr val="000000"/>
                </a:solidFill>
                <a:latin typeface="Arimo Bold"/>
              </a:rPr>
              <a:t>ПЕТОРЕДОТ Е ПОЕМА ОД ПЕТ РЕДА</a:t>
            </a:r>
          </a:p>
          <a:p>
            <a:pPr algn="just">
              <a:lnSpc>
                <a:spcPts val="4368"/>
              </a:lnSpc>
            </a:pPr>
            <a:endParaRPr lang="en-US" sz="3120">
              <a:solidFill>
                <a:srgbClr val="000000"/>
              </a:solidFill>
              <a:latin typeface="Arimo Bold"/>
            </a:endParaRPr>
          </a:p>
          <a:p>
            <a:pPr algn="just">
              <a:lnSpc>
                <a:spcPts val="4368"/>
              </a:lnSpc>
            </a:pPr>
            <a:r>
              <a:rPr lang="en-US" sz="3120">
                <a:solidFill>
                  <a:srgbClr val="000000"/>
                </a:solidFill>
                <a:latin typeface="Arimo Bold"/>
              </a:rPr>
              <a:t>Способноста да се резимираат информациите, да се сфатат комплексните мисли, чувствата и убедувањата во неколку збора,е многу важна вештина.</a:t>
            </a:r>
          </a:p>
          <a:p>
            <a:pPr algn="just">
              <a:lnSpc>
                <a:spcPts val="4368"/>
              </a:lnSpc>
            </a:pPr>
            <a:r>
              <a:rPr lang="en-US" sz="3120">
                <a:solidFill>
                  <a:srgbClr val="000000"/>
                </a:solidFill>
                <a:latin typeface="Arimo Bold"/>
              </a:rPr>
              <a:t>За оваа наставна техника треба добро размислување кое се темели врз богати сфаќања. Петоредот е поема со која се врши синтетизирање на информации и материјали во концизни искажувања кои ја опишуваат темата или претставуваат нејзина рефлексија.</a:t>
            </a:r>
          </a:p>
          <a:p>
            <a:pPr algn="just">
              <a:lnSpc>
                <a:spcPts val="4368"/>
              </a:lnSpc>
            </a:pPr>
            <a:r>
              <a:rPr lang="en-US" sz="3120">
                <a:solidFill>
                  <a:srgbClr val="000000"/>
                </a:solidFill>
                <a:latin typeface="Arimo Bold"/>
              </a:rPr>
              <a:t>Петоредот е поема од пет реда. Кога ќе го презентирате петоредот, прво укажете на насоките на пишување на овој вид поема. За некого петоредите на почетокот можат да бидат многу тешки. Затоа најдобро е групата да ја поделите во парови.</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338805" y="2891091"/>
            <a:ext cx="1822122" cy="180064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ТЕХНИКА: ПЕТОРЕД</a:t>
            </a:r>
          </a:p>
        </p:txBody>
      </p:sp>
      <p:sp>
        <p:nvSpPr>
          <p:cNvPr id="5" name="TextBox 5"/>
          <p:cNvSpPr txBox="1"/>
          <p:nvPr/>
        </p:nvSpPr>
        <p:spPr>
          <a:xfrm>
            <a:off x="494466" y="3233991"/>
            <a:ext cx="17299068" cy="6384705"/>
          </a:xfrm>
          <a:prstGeom prst="rect">
            <a:avLst/>
          </a:prstGeom>
        </p:spPr>
        <p:txBody>
          <a:bodyPr lIns="0" tIns="0" rIns="0" bIns="0" rtlCol="0" anchor="t">
            <a:spAutoFit/>
          </a:bodyPr>
          <a:lstStyle/>
          <a:p>
            <a:pPr algn="just">
              <a:lnSpc>
                <a:spcPts val="5068"/>
              </a:lnSpc>
            </a:pPr>
            <a:r>
              <a:rPr lang="en-US" sz="3620">
                <a:solidFill>
                  <a:srgbClr val="000000"/>
                </a:solidFill>
                <a:latin typeface="Arimo Bold"/>
              </a:rPr>
              <a:t>Зададете тема за петоред .Секој од учениците ќе има од 5 до 7 минути да напише петоред. Потоа тие ќе се свртат кон својот партнер и двајцата ќе земат идеи од секој петоред за да формираат единствен петоред, со кој и двајцата се согласуваат. На овој начин се поттикнува конверзацијата зошто го напишале, и се овозможува понатамошно размислување и критичко разгледување на темата. Се бара исто да се слушнат другите лица и да се извлечат идеи од нивната работа, идеи во кој ќе можат да се најдат и со кои се согласуваат. Овие спарени петореди потоа можат да се споделат со целата група.</a:t>
            </a:r>
          </a:p>
          <a:p>
            <a:pPr algn="just">
              <a:lnSpc>
                <a:spcPts val="5068"/>
              </a:lnSpc>
            </a:pPr>
            <a:endParaRPr lang="en-US" sz="36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358854" y="8428625"/>
            <a:ext cx="1675000" cy="1655254"/>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ТЕХНИКА: ПЕТОРЕД</a:t>
            </a:r>
          </a:p>
        </p:txBody>
      </p:sp>
      <p:sp>
        <p:nvSpPr>
          <p:cNvPr id="5" name="TextBox 5"/>
          <p:cNvSpPr txBox="1"/>
          <p:nvPr/>
        </p:nvSpPr>
        <p:spPr>
          <a:xfrm>
            <a:off x="509162" y="3543667"/>
            <a:ext cx="17299068" cy="4967794"/>
          </a:xfrm>
          <a:prstGeom prst="rect">
            <a:avLst/>
          </a:prstGeom>
        </p:spPr>
        <p:txBody>
          <a:bodyPr lIns="0" tIns="0" rIns="0" bIns="0" rtlCol="0" anchor="t">
            <a:spAutoFit/>
          </a:bodyPr>
          <a:lstStyle/>
          <a:p>
            <a:pPr algn="just">
              <a:lnSpc>
                <a:spcPts val="4368"/>
              </a:lnSpc>
            </a:pPr>
            <a:r>
              <a:rPr lang="en-US" sz="3120">
                <a:solidFill>
                  <a:srgbClr val="000000"/>
                </a:solidFill>
                <a:latin typeface="Arimo Bold"/>
              </a:rPr>
              <a:t>Откако групите ќе ги презентираат своите петореди, побарајте да дискутираат во парови. Петоредите особено се користат и служат како:</a:t>
            </a:r>
          </a:p>
          <a:p>
            <a:pPr algn="just">
              <a:lnSpc>
                <a:spcPts val="4368"/>
              </a:lnSpc>
            </a:pPr>
            <a:endParaRPr lang="en-US" sz="3120">
              <a:solidFill>
                <a:srgbClr val="000000"/>
              </a:solidFill>
              <a:latin typeface="Arimo Bold"/>
            </a:endParaRPr>
          </a:p>
          <a:p>
            <a:pPr marL="673752" lvl="1" indent="-336876" algn="just">
              <a:lnSpc>
                <a:spcPts val="4368"/>
              </a:lnSpc>
              <a:buFont typeface="Arial"/>
              <a:buChar char="•"/>
            </a:pPr>
            <a:r>
              <a:rPr lang="en-US" sz="3120">
                <a:solidFill>
                  <a:srgbClr val="000000"/>
                </a:solidFill>
                <a:latin typeface="Arimo Bold"/>
              </a:rPr>
              <a:t>средство за оценување на разбирањето на учениците</a:t>
            </a:r>
          </a:p>
          <a:p>
            <a:pPr algn="just">
              <a:lnSpc>
                <a:spcPts val="4368"/>
              </a:lnSpc>
            </a:pPr>
            <a:endParaRPr lang="en-US" sz="3120">
              <a:solidFill>
                <a:srgbClr val="000000"/>
              </a:solidFill>
              <a:latin typeface="Arimo Bold"/>
            </a:endParaRPr>
          </a:p>
          <a:p>
            <a:pPr marL="673752" lvl="1" indent="-336876" algn="just">
              <a:lnSpc>
                <a:spcPts val="4368"/>
              </a:lnSpc>
              <a:buFont typeface="Arial"/>
              <a:buChar char="•"/>
            </a:pPr>
            <a:r>
              <a:rPr lang="en-US" sz="3120">
                <a:solidFill>
                  <a:srgbClr val="000000"/>
                </a:solidFill>
                <a:latin typeface="Arimo Bold"/>
              </a:rPr>
              <a:t>средство за креативно изразување</a:t>
            </a:r>
          </a:p>
          <a:p>
            <a:pPr algn="just">
              <a:lnSpc>
                <a:spcPts val="4368"/>
              </a:lnSpc>
            </a:pPr>
            <a:endParaRPr lang="en-US" sz="3120">
              <a:solidFill>
                <a:srgbClr val="000000"/>
              </a:solidFill>
              <a:latin typeface="Arimo Bold"/>
            </a:endParaRPr>
          </a:p>
          <a:p>
            <a:pPr marL="673752" lvl="1" indent="-336876" algn="just">
              <a:lnSpc>
                <a:spcPts val="4368"/>
              </a:lnSpc>
              <a:buFont typeface="Arial"/>
              <a:buChar char="•"/>
            </a:pPr>
            <a:r>
              <a:rPr lang="en-US" sz="3120">
                <a:solidFill>
                  <a:srgbClr val="000000"/>
                </a:solidFill>
                <a:latin typeface="Arimo Bold"/>
              </a:rPr>
              <a:t>алат за синтетизирање комплексни информации</a:t>
            </a:r>
          </a:p>
          <a:p>
            <a:pPr algn="just">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675071" y="6764691"/>
            <a:ext cx="3358783" cy="3319188"/>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ТЕХНИКА: ПЕТОРЕД</a:t>
            </a:r>
          </a:p>
        </p:txBody>
      </p:sp>
      <p:sp>
        <p:nvSpPr>
          <p:cNvPr id="5" name="TextBox 5"/>
          <p:cNvSpPr txBox="1"/>
          <p:nvPr/>
        </p:nvSpPr>
        <p:spPr>
          <a:xfrm>
            <a:off x="318117" y="3270811"/>
            <a:ext cx="17651765" cy="6624748"/>
          </a:xfrm>
          <a:prstGeom prst="rect">
            <a:avLst/>
          </a:prstGeom>
        </p:spPr>
        <p:txBody>
          <a:bodyPr lIns="0" tIns="0" rIns="0" bIns="0" rtlCol="0" anchor="t">
            <a:spAutoFit/>
          </a:bodyPr>
          <a:lstStyle/>
          <a:p>
            <a:pPr>
              <a:lnSpc>
                <a:spcPts val="4368"/>
              </a:lnSpc>
            </a:pPr>
            <a:r>
              <a:rPr lang="en-US" sz="3120">
                <a:solidFill>
                  <a:srgbClr val="000000"/>
                </a:solidFill>
                <a:latin typeface="Arimo Bold"/>
              </a:rPr>
              <a:t>Насоки:</a:t>
            </a:r>
          </a:p>
          <a:p>
            <a:pPr>
              <a:lnSpc>
                <a:spcPts val="4368"/>
              </a:lnSpc>
            </a:pPr>
            <a:endParaRPr lang="en-US" sz="3120">
              <a:solidFill>
                <a:srgbClr val="000000"/>
              </a:solidFill>
              <a:latin typeface="Arimo Bold"/>
            </a:endParaRPr>
          </a:p>
          <a:p>
            <a:pPr>
              <a:lnSpc>
                <a:spcPts val="4368"/>
              </a:lnSpc>
            </a:pPr>
            <a:r>
              <a:rPr lang="en-US" sz="3120">
                <a:solidFill>
                  <a:srgbClr val="000000"/>
                </a:solidFill>
                <a:latin typeface="Arimo Bold"/>
              </a:rPr>
              <a:t>·Првиот ред е опис на темата со еден збор (вообичаено ова е именка)</a:t>
            </a:r>
          </a:p>
          <a:p>
            <a:pPr>
              <a:lnSpc>
                <a:spcPts val="4368"/>
              </a:lnSpc>
            </a:pPr>
            <a:endParaRPr lang="en-US" sz="3120">
              <a:solidFill>
                <a:srgbClr val="000000"/>
              </a:solidFill>
              <a:latin typeface="Arimo Bold"/>
            </a:endParaRPr>
          </a:p>
          <a:p>
            <a:pPr>
              <a:lnSpc>
                <a:spcPts val="4368"/>
              </a:lnSpc>
            </a:pPr>
            <a:r>
              <a:rPr lang="en-US" sz="3120">
                <a:solidFill>
                  <a:srgbClr val="000000"/>
                </a:solidFill>
                <a:latin typeface="Arimo Bold"/>
              </a:rPr>
              <a:t>·Вториот ред е опис на тематасо два збора (две придавки)</a:t>
            </a:r>
          </a:p>
          <a:p>
            <a:pPr>
              <a:lnSpc>
                <a:spcPts val="4368"/>
              </a:lnSpc>
            </a:pPr>
            <a:endParaRPr lang="en-US" sz="3120">
              <a:solidFill>
                <a:srgbClr val="000000"/>
              </a:solidFill>
              <a:latin typeface="Arimo Bold"/>
            </a:endParaRPr>
          </a:p>
          <a:p>
            <a:pPr>
              <a:lnSpc>
                <a:spcPts val="4368"/>
              </a:lnSpc>
            </a:pPr>
            <a:r>
              <a:rPr lang="en-US" sz="3120">
                <a:solidFill>
                  <a:srgbClr val="000000"/>
                </a:solidFill>
                <a:latin typeface="Arimo Bold"/>
              </a:rPr>
              <a:t>·Третиот ред содржитри збора со кој се изразува дејството на темата (вообичаено три глаголи)</a:t>
            </a:r>
          </a:p>
          <a:p>
            <a:pPr>
              <a:lnSpc>
                <a:spcPts val="4368"/>
              </a:lnSpc>
            </a:pPr>
            <a:r>
              <a:rPr lang="en-US" sz="3120">
                <a:solidFill>
                  <a:srgbClr val="000000"/>
                </a:solidFill>
                <a:latin typeface="Arimo Bold"/>
              </a:rPr>
              <a:t>·Четвртиот ред е од четири збора кој покажуваат некое чувство за темата</a:t>
            </a:r>
          </a:p>
          <a:p>
            <a:pPr>
              <a:lnSpc>
                <a:spcPts val="4368"/>
              </a:lnSpc>
            </a:pPr>
            <a:r>
              <a:rPr lang="en-US" sz="3120">
                <a:solidFill>
                  <a:srgbClr val="000000"/>
                </a:solidFill>
                <a:latin typeface="Arimo Bold"/>
              </a:rPr>
              <a:t>·Последноит ред содржи синоними од еден збор, со кој повторно се опишува суштинатана темата.</a:t>
            </a:r>
          </a:p>
          <a:p>
            <a:pPr>
              <a:lnSpc>
                <a:spcPts val="4368"/>
              </a:lnSpc>
            </a:pPr>
            <a:endParaRPr lang="en-US" sz="3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666276" y="7744211"/>
            <a:ext cx="2367578" cy="2339668"/>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05821" y="1737671"/>
            <a:ext cx="12580804" cy="7185665"/>
          </a:xfrm>
          <a:prstGeom prst="rect">
            <a:avLst/>
          </a:prstGeom>
        </p:spPr>
      </p:pic>
      <p:sp>
        <p:nvSpPr>
          <p:cNvPr id="3" name="AutoShape 3"/>
          <p:cNvSpPr/>
          <p:nvPr/>
        </p:nvSpPr>
        <p:spPr>
          <a:xfrm>
            <a:off x="0" y="1028700"/>
            <a:ext cx="18288000" cy="1862391"/>
          </a:xfrm>
          <a:prstGeom prst="rect">
            <a:avLst/>
          </a:prstGeom>
          <a:solidFill>
            <a:srgbClr val="0D39D6"/>
          </a:solidFill>
        </p:spPr>
      </p:sp>
      <p:pic>
        <p:nvPicPr>
          <p:cNvPr id="4" name="Picture 4"/>
          <p:cNvPicPr>
            <a:picLocks noChangeAspect="1"/>
          </p:cNvPicPr>
          <p:nvPr/>
        </p:nvPicPr>
        <p:blipFill>
          <a:blip r:embed="rId3">
            <a:alphaModFix amt="18000"/>
          </a:blip>
          <a:srcRect t="33649" r="140" b="51115"/>
          <a:stretch>
            <a:fillRect/>
          </a:stretch>
        </p:blipFill>
        <p:spPr>
          <a:xfrm>
            <a:off x="0" y="1028700"/>
            <a:ext cx="18288000" cy="1862391"/>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7" name="Picture 7"/>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501" t="74821"/>
          <a:stretch>
            <a:fillRect/>
          </a:stretch>
        </p:blipFill>
        <p:spPr>
          <a:xfrm rot="-10800000">
            <a:off x="16427769" y="8447080"/>
            <a:ext cx="1861869" cy="1839920"/>
          </a:xfrm>
          <a:prstGeom prst="rect">
            <a:avLst/>
          </a:prstGeom>
        </p:spPr>
      </p:pic>
      <p:pic>
        <p:nvPicPr>
          <p:cNvPr id="8" name="Picture 8"/>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501" t="74821"/>
          <a:stretch>
            <a:fillRect/>
          </a:stretch>
        </p:blipFill>
        <p:spPr>
          <a:xfrm rot="-10800000">
            <a:off x="0" y="2891091"/>
            <a:ext cx="2468513" cy="2439413"/>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11" name="TextBox 11"/>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ТЕХНИКА: ПЕТОРЕД</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ТЕХНИКА: ПЕТОРЕД</a:t>
            </a:r>
          </a:p>
        </p:txBody>
      </p:sp>
      <p:sp>
        <p:nvSpPr>
          <p:cNvPr id="5" name="TextBox 5"/>
          <p:cNvSpPr txBox="1"/>
          <p:nvPr/>
        </p:nvSpPr>
        <p:spPr>
          <a:xfrm>
            <a:off x="6291528" y="2748216"/>
            <a:ext cx="10967772" cy="8261269"/>
          </a:xfrm>
          <a:prstGeom prst="rect">
            <a:avLst/>
          </a:prstGeom>
        </p:spPr>
        <p:txBody>
          <a:bodyPr lIns="0" tIns="0" rIns="0" bIns="0" rtlCol="0" anchor="t">
            <a:spAutoFit/>
          </a:bodyPr>
          <a:lstStyle/>
          <a:p>
            <a:pPr>
              <a:lnSpc>
                <a:spcPts val="8008"/>
              </a:lnSpc>
            </a:pPr>
            <a:r>
              <a:rPr lang="en-US" sz="5720">
                <a:solidFill>
                  <a:srgbClr val="000000"/>
                </a:solidFill>
                <a:latin typeface="Arimo Bold"/>
              </a:rPr>
              <a:t>Пример:</a:t>
            </a:r>
          </a:p>
          <a:p>
            <a:pPr>
              <a:lnSpc>
                <a:spcPts val="5208"/>
              </a:lnSpc>
            </a:pPr>
            <a:endParaRPr lang="en-US" sz="5720">
              <a:solidFill>
                <a:srgbClr val="000000"/>
              </a:solidFill>
              <a:latin typeface="Arimo Bold"/>
            </a:endParaRPr>
          </a:p>
          <a:p>
            <a:pPr>
              <a:lnSpc>
                <a:spcPts val="5208"/>
              </a:lnSpc>
            </a:pPr>
            <a:r>
              <a:rPr lang="en-US" sz="3720">
                <a:solidFill>
                  <a:srgbClr val="000000"/>
                </a:solidFill>
                <a:latin typeface="Arimo Bold"/>
              </a:rPr>
              <a:t>·ВУЛКАНИ</a:t>
            </a:r>
          </a:p>
          <a:p>
            <a:pPr>
              <a:lnSpc>
                <a:spcPts val="5208"/>
              </a:lnSpc>
            </a:pPr>
            <a:endParaRPr lang="en-US" sz="3720">
              <a:solidFill>
                <a:srgbClr val="000000"/>
              </a:solidFill>
              <a:latin typeface="Arimo Bold"/>
            </a:endParaRPr>
          </a:p>
          <a:p>
            <a:pPr>
              <a:lnSpc>
                <a:spcPts val="5208"/>
              </a:lnSpc>
            </a:pPr>
            <a:r>
              <a:rPr lang="en-US" sz="3720">
                <a:solidFill>
                  <a:srgbClr val="000000"/>
                </a:solidFill>
                <a:latin typeface="Arimo Bold"/>
              </a:rPr>
              <a:t>·ЦРВЕН ВРЕЛ</a:t>
            </a:r>
          </a:p>
          <a:p>
            <a:pPr>
              <a:lnSpc>
                <a:spcPts val="5208"/>
              </a:lnSpc>
            </a:pPr>
            <a:endParaRPr lang="en-US" sz="3720">
              <a:solidFill>
                <a:srgbClr val="000000"/>
              </a:solidFill>
              <a:latin typeface="Arimo Bold"/>
            </a:endParaRPr>
          </a:p>
          <a:p>
            <a:pPr>
              <a:lnSpc>
                <a:spcPts val="5208"/>
              </a:lnSpc>
            </a:pPr>
            <a:r>
              <a:rPr lang="en-US" sz="3720">
                <a:solidFill>
                  <a:srgbClr val="000000"/>
                </a:solidFill>
                <a:latin typeface="Arimo Bold"/>
              </a:rPr>
              <a:t>·ИЗБУВНУВА ОД ВНАТРЕ</a:t>
            </a:r>
          </a:p>
          <a:p>
            <a:pPr>
              <a:lnSpc>
                <a:spcPts val="5208"/>
              </a:lnSpc>
            </a:pPr>
            <a:endParaRPr lang="en-US" sz="3720">
              <a:solidFill>
                <a:srgbClr val="000000"/>
              </a:solidFill>
              <a:latin typeface="Arimo Bold"/>
            </a:endParaRPr>
          </a:p>
          <a:p>
            <a:pPr>
              <a:lnSpc>
                <a:spcPts val="5208"/>
              </a:lnSpc>
            </a:pPr>
            <a:r>
              <a:rPr lang="en-US" sz="3720">
                <a:solidFill>
                  <a:srgbClr val="000000"/>
                </a:solidFill>
                <a:latin typeface="Arimo Bold"/>
              </a:rPr>
              <a:t>·КОТЕЛ ОД ПРИРОДАТА</a:t>
            </a:r>
          </a:p>
          <a:p>
            <a:pPr>
              <a:lnSpc>
                <a:spcPts val="5208"/>
              </a:lnSpc>
            </a:pPr>
            <a:r>
              <a:rPr lang="en-US" sz="3720">
                <a:solidFill>
                  <a:srgbClr val="000000"/>
                </a:solidFill>
                <a:latin typeface="Arimo Bold"/>
              </a:rPr>
              <a:t>·ПЕКОЛ</a:t>
            </a:r>
          </a:p>
          <a:p>
            <a:pPr>
              <a:lnSpc>
                <a:spcPts val="5208"/>
              </a:lnSpc>
            </a:pPr>
            <a:endParaRPr lang="en-US" sz="3720">
              <a:solidFill>
                <a:srgbClr val="000000"/>
              </a:solidFill>
              <a:latin typeface="Arimo Bold"/>
            </a:endParaRPr>
          </a:p>
          <a:p>
            <a:pPr>
              <a:lnSpc>
                <a:spcPts val="5208"/>
              </a:lnSpc>
            </a:pPr>
            <a:endParaRPr lang="en-US" sz="37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14320" y="6556188"/>
            <a:ext cx="3775317" cy="3730812"/>
          </a:xfrm>
          <a:prstGeom prst="rect">
            <a:avLst/>
          </a:prstGeom>
        </p:spPr>
      </p:pic>
      <p:pic>
        <p:nvPicPr>
          <p:cNvPr id="9" name="Picture 9"/>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0" y="2891091"/>
            <a:ext cx="3775317" cy="3730812"/>
          </a:xfrm>
          <a:prstGeom prst="rect">
            <a:avLst/>
          </a:prstGeom>
        </p:spPr>
      </p:pic>
      <p:grpSp>
        <p:nvGrpSpPr>
          <p:cNvPr id="10" name="Group 10"/>
          <p:cNvGrpSpPr/>
          <p:nvPr/>
        </p:nvGrpSpPr>
        <p:grpSpPr>
          <a:xfrm rot="-10800000">
            <a:off x="15923010" y="764000"/>
            <a:ext cx="2364990" cy="188320"/>
            <a:chOff x="0" y="0"/>
            <a:chExt cx="1913890" cy="152400"/>
          </a:xfrm>
        </p:grpSpPr>
        <p:sp>
          <p:nvSpPr>
            <p:cNvPr id="11" name="Freeform 11"/>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49006" y="2225570"/>
            <a:ext cx="16299408" cy="2099828"/>
            <a:chOff x="-2982215" y="2214133"/>
            <a:chExt cx="21732544" cy="2799771"/>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982215" y="3388844"/>
              <a:ext cx="21732544" cy="1625060"/>
            </a:xfrm>
            <a:prstGeom prst="rect">
              <a:avLst/>
            </a:prstGeom>
          </p:spPr>
          <p:txBody>
            <a:bodyPr wrap="square" lIns="0" tIns="0" rIns="0" bIns="0" rtlCol="0" anchor="t">
              <a:spAutoFit/>
            </a:bodyPr>
            <a:lstStyle/>
            <a:p>
              <a:pPr algn="ctr">
                <a:lnSpc>
                  <a:spcPts val="10426"/>
                </a:lnSpc>
                <a:spcBef>
                  <a:spcPct val="0"/>
                </a:spcBef>
              </a:pPr>
              <a:r>
                <a:rPr lang="en-US" sz="6600" dirty="0">
                  <a:solidFill>
                    <a:srgbClr val="84E1A1"/>
                  </a:solidFill>
                  <a:latin typeface="Noto Sans Bold"/>
                </a:rPr>
                <a:t> СКЕЛЕТЕН ПРИКАЗ</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128019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dirty="0">
                <a:solidFill>
                  <a:srgbClr val="FFFFFF"/>
                </a:solidFill>
                <a:latin typeface="Noto Sans Bold"/>
              </a:rPr>
              <a:t>  СКЕЛЕТЕН ПРИКАЗ</a:t>
            </a:r>
          </a:p>
        </p:txBody>
      </p:sp>
      <p:sp>
        <p:nvSpPr>
          <p:cNvPr id="5" name="TextBox 5"/>
          <p:cNvSpPr txBox="1"/>
          <p:nvPr/>
        </p:nvSpPr>
        <p:spPr>
          <a:xfrm>
            <a:off x="1028700" y="3080500"/>
            <a:ext cx="16230600" cy="5454000"/>
          </a:xfrm>
          <a:prstGeom prst="rect">
            <a:avLst/>
          </a:prstGeom>
        </p:spPr>
        <p:txBody>
          <a:bodyPr lIns="0" tIns="0" rIns="0" bIns="0" rtlCol="0" anchor="t">
            <a:spAutoFit/>
          </a:bodyPr>
          <a:lstStyle/>
          <a:p>
            <a:pPr algn="just">
              <a:lnSpc>
                <a:spcPts val="5768"/>
              </a:lnSpc>
            </a:pPr>
            <a:r>
              <a:rPr lang="en-US" sz="4120">
                <a:solidFill>
                  <a:srgbClr val="000000"/>
                </a:solidFill>
                <a:latin typeface="Arimo Bold"/>
              </a:rPr>
              <a:t>Со оваа техника наставникот ги мотивира учениците за обработка на нов текст или лектира преку употреба на скелетен приказ на познат текст (лектира), каде наставникот го изложува скелетниот приказ и го објаснува.</a:t>
            </a:r>
          </a:p>
          <a:p>
            <a:pPr algn="just">
              <a:lnSpc>
                <a:spcPts val="5768"/>
              </a:lnSpc>
            </a:pPr>
            <a:endParaRPr lang="en-US" sz="4120">
              <a:solidFill>
                <a:srgbClr val="000000"/>
              </a:solidFill>
              <a:latin typeface="Arimo Bold"/>
            </a:endParaRPr>
          </a:p>
          <a:p>
            <a:pPr algn="just">
              <a:lnSpc>
                <a:spcPts val="5768"/>
              </a:lnSpc>
            </a:pPr>
            <a:r>
              <a:rPr lang="en-US" sz="4120">
                <a:solidFill>
                  <a:srgbClr val="000000"/>
                </a:solidFill>
                <a:latin typeface="Arimo Bold"/>
              </a:rPr>
              <a:t>Пример:Текстот ,,Гулаб“ од читанката за прво одделение или книгата ,,Тунел“од Петре М Андреевски.</a:t>
            </a:r>
          </a:p>
          <a:p>
            <a:pPr algn="just">
              <a:lnSpc>
                <a:spcPts val="2968"/>
              </a:lnSpc>
            </a:pPr>
            <a:endParaRPr lang="en-US" sz="4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527038" y="7556968"/>
            <a:ext cx="2762599" cy="273003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СКЕЛЕТЕН ПРИКАЗ</a:t>
            </a:r>
          </a:p>
        </p:txBody>
      </p:sp>
      <p:sp>
        <p:nvSpPr>
          <p:cNvPr id="5" name="TextBox 5"/>
          <p:cNvSpPr txBox="1"/>
          <p:nvPr/>
        </p:nvSpPr>
        <p:spPr>
          <a:xfrm>
            <a:off x="1028700" y="3080500"/>
            <a:ext cx="16230600" cy="6177800"/>
          </a:xfrm>
          <a:prstGeom prst="rect">
            <a:avLst/>
          </a:prstGeom>
        </p:spPr>
        <p:txBody>
          <a:bodyPr lIns="0" tIns="0" rIns="0" bIns="0" rtlCol="0" anchor="t">
            <a:spAutoFit/>
          </a:bodyPr>
          <a:lstStyle/>
          <a:p>
            <a:pPr>
              <a:lnSpc>
                <a:spcPts val="5768"/>
              </a:lnSpc>
            </a:pPr>
            <a:r>
              <a:rPr lang="en-US" sz="4120">
                <a:solidFill>
                  <a:srgbClr val="000000"/>
                </a:solidFill>
                <a:latin typeface="Arimo Bold"/>
              </a:rPr>
              <a:t>1.Една реченица: Детето го спасило гулапчето</a:t>
            </a:r>
          </a:p>
          <a:p>
            <a:pPr>
              <a:lnSpc>
                <a:spcPts val="5768"/>
              </a:lnSpc>
            </a:pPr>
            <a:endParaRPr lang="en-US" sz="4120">
              <a:solidFill>
                <a:srgbClr val="000000"/>
              </a:solidFill>
              <a:latin typeface="Arimo Bold"/>
            </a:endParaRPr>
          </a:p>
          <a:p>
            <a:pPr>
              <a:lnSpc>
                <a:spcPts val="5768"/>
              </a:lnSpc>
            </a:pPr>
            <a:r>
              <a:rPr lang="en-US" sz="4120">
                <a:solidFill>
                  <a:srgbClr val="000000"/>
                </a:solidFill>
                <a:latin typeface="Arimo Bold"/>
              </a:rPr>
              <a:t>2.Фраза (поука): Доброто со добро се враќа</a:t>
            </a:r>
          </a:p>
          <a:p>
            <a:pPr>
              <a:lnSpc>
                <a:spcPts val="5768"/>
              </a:lnSpc>
            </a:pPr>
            <a:endParaRPr lang="en-US" sz="4120">
              <a:solidFill>
                <a:srgbClr val="000000"/>
              </a:solidFill>
              <a:latin typeface="Arimo Bold"/>
            </a:endParaRPr>
          </a:p>
          <a:p>
            <a:pPr>
              <a:lnSpc>
                <a:spcPts val="5768"/>
              </a:lnSpc>
            </a:pPr>
            <a:r>
              <a:rPr lang="en-US" sz="4120">
                <a:solidFill>
                  <a:srgbClr val="000000"/>
                </a:solidFill>
                <a:latin typeface="Arimo Bold"/>
              </a:rPr>
              <a:t>3. Симбол (скица):</a:t>
            </a:r>
          </a:p>
          <a:p>
            <a:pPr algn="just">
              <a:lnSpc>
                <a:spcPts val="5768"/>
              </a:lnSpc>
            </a:pPr>
            <a:r>
              <a:rPr lang="en-US" sz="4120">
                <a:solidFill>
                  <a:srgbClr val="000000"/>
                </a:solidFill>
                <a:latin typeface="Arimo"/>
              </a:rPr>
              <a:t>                        </a:t>
            </a:r>
            <a:r>
              <a:rPr lang="en-US" sz="4120">
                <a:solidFill>
                  <a:srgbClr val="000000"/>
                </a:solidFill>
                <a:latin typeface="Arimo Bold"/>
              </a:rPr>
              <a:t>a.Еден збор: птица</a:t>
            </a:r>
          </a:p>
          <a:p>
            <a:pPr algn="just">
              <a:lnSpc>
                <a:spcPts val="5768"/>
              </a:lnSpc>
            </a:pPr>
            <a:r>
              <a:rPr lang="en-US" sz="4120">
                <a:solidFill>
                  <a:srgbClr val="000000"/>
                </a:solidFill>
                <a:latin typeface="Arimo Bold"/>
              </a:rPr>
              <a:t>                        b.Боја: бела (живот)</a:t>
            </a:r>
          </a:p>
          <a:p>
            <a:pPr algn="just">
              <a:lnSpc>
                <a:spcPts val="5768"/>
              </a:lnSpc>
            </a:pPr>
            <a:r>
              <a:rPr lang="en-US" sz="4120">
                <a:solidFill>
                  <a:srgbClr val="000000"/>
                </a:solidFill>
                <a:latin typeface="Arimo"/>
              </a:rPr>
              <a:t>                        </a:t>
            </a:r>
            <a:r>
              <a:rPr lang="en-US" sz="4120">
                <a:solidFill>
                  <a:srgbClr val="000000"/>
                </a:solidFill>
                <a:latin typeface="Arimo Bold"/>
              </a:rPr>
              <a:t>c.Спаси и го живототна секоја птица!</a:t>
            </a:r>
          </a:p>
          <a:p>
            <a:pPr>
              <a:lnSpc>
                <a:spcPts val="2968"/>
              </a:lnSpc>
            </a:pPr>
            <a:endParaRPr lang="en-US" sz="41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14320" y="6556188"/>
            <a:ext cx="3775317" cy="373081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240123"/>
            <a:ext cx="18033854" cy="1287145"/>
          </a:xfrm>
          <a:prstGeom prst="rect">
            <a:avLst/>
          </a:prstGeom>
        </p:spPr>
        <p:txBody>
          <a:bodyPr lIns="0" tIns="0" rIns="0" bIns="0" rtlCol="0" anchor="t">
            <a:spAutoFit/>
          </a:bodyPr>
          <a:lstStyle/>
          <a:p>
            <a:pPr algn="ctr">
              <a:lnSpc>
                <a:spcPts val="10426"/>
              </a:lnSpc>
              <a:spcBef>
                <a:spcPct val="0"/>
              </a:spcBef>
            </a:pPr>
            <a:r>
              <a:rPr lang="en-US" sz="7447">
                <a:solidFill>
                  <a:srgbClr val="FFFFFF"/>
                </a:solidFill>
                <a:latin typeface="Noto Sans Bold"/>
              </a:rPr>
              <a:t>  СКЕЛЕТЕН ПРИКАЗ</a:t>
            </a:r>
          </a:p>
        </p:txBody>
      </p:sp>
      <p:sp>
        <p:nvSpPr>
          <p:cNvPr id="5" name="TextBox 5"/>
          <p:cNvSpPr txBox="1"/>
          <p:nvPr/>
        </p:nvSpPr>
        <p:spPr>
          <a:xfrm>
            <a:off x="171379" y="2941661"/>
            <a:ext cx="16230600" cy="7124279"/>
          </a:xfrm>
          <a:prstGeom prst="rect">
            <a:avLst/>
          </a:prstGeom>
        </p:spPr>
        <p:txBody>
          <a:bodyPr lIns="0" tIns="0" rIns="0" bIns="0" rtlCol="0" anchor="t">
            <a:spAutoFit/>
          </a:bodyPr>
          <a:lstStyle/>
          <a:p>
            <a:pPr marL="911236" lvl="1" indent="-455618">
              <a:lnSpc>
                <a:spcPts val="5908"/>
              </a:lnSpc>
              <a:buFont typeface="Arial"/>
              <a:buChar char="•"/>
            </a:pPr>
            <a:r>
              <a:rPr lang="en-US" sz="4220" dirty="0" err="1">
                <a:solidFill>
                  <a:srgbClr val="000000"/>
                </a:solidFill>
                <a:latin typeface="Arimo Bold"/>
              </a:rPr>
              <a:t>Напиши</a:t>
            </a:r>
            <a:r>
              <a:rPr lang="en-US" sz="4220" dirty="0">
                <a:solidFill>
                  <a:srgbClr val="000000"/>
                </a:solidFill>
                <a:latin typeface="Arimo Bold"/>
              </a:rPr>
              <a:t> </a:t>
            </a:r>
            <a:r>
              <a:rPr lang="en-US" sz="4220" dirty="0" err="1">
                <a:solidFill>
                  <a:srgbClr val="000000"/>
                </a:solidFill>
                <a:latin typeface="Arimo Bold"/>
              </a:rPr>
              <a:t>една</a:t>
            </a:r>
            <a:r>
              <a:rPr lang="en-US" sz="4220" dirty="0">
                <a:solidFill>
                  <a:srgbClr val="000000"/>
                </a:solidFill>
                <a:latin typeface="Arimo Bold"/>
              </a:rPr>
              <a:t> </a:t>
            </a:r>
            <a:r>
              <a:rPr lang="en-US" sz="4220" dirty="0" err="1">
                <a:solidFill>
                  <a:srgbClr val="000000"/>
                </a:solidFill>
                <a:latin typeface="Arimo Bold"/>
              </a:rPr>
              <a:t>реченица</a:t>
            </a:r>
            <a:r>
              <a:rPr lang="en-US" sz="4220" dirty="0">
                <a:solidFill>
                  <a:srgbClr val="000000"/>
                </a:solidFill>
                <a:latin typeface="Arimo Bold"/>
              </a:rPr>
              <a:t> </a:t>
            </a:r>
            <a:r>
              <a:rPr lang="en-US" sz="4220" dirty="0" err="1">
                <a:solidFill>
                  <a:srgbClr val="000000"/>
                </a:solidFill>
                <a:latin typeface="Arimo Bold"/>
              </a:rPr>
              <a:t>која</a:t>
            </a:r>
            <a:r>
              <a:rPr lang="en-US" sz="4220" dirty="0">
                <a:solidFill>
                  <a:srgbClr val="000000"/>
                </a:solidFill>
                <a:latin typeface="Arimo Bold"/>
              </a:rPr>
              <a:t> </a:t>
            </a:r>
            <a:r>
              <a:rPr lang="en-US" sz="4220" dirty="0" err="1">
                <a:solidFill>
                  <a:srgbClr val="000000"/>
                </a:solidFill>
                <a:latin typeface="Arimo Bold"/>
              </a:rPr>
              <a:t>опишува</a:t>
            </a:r>
            <a:r>
              <a:rPr lang="en-US" sz="4220" dirty="0">
                <a:solidFill>
                  <a:srgbClr val="000000"/>
                </a:solidFill>
                <a:latin typeface="Arimo Bold"/>
              </a:rPr>
              <a:t> </a:t>
            </a:r>
            <a:r>
              <a:rPr lang="en-US" sz="4220" dirty="0" err="1">
                <a:solidFill>
                  <a:srgbClr val="000000"/>
                </a:solidFill>
                <a:latin typeface="Arimo Bold"/>
              </a:rPr>
              <a:t>за</a:t>
            </a:r>
            <a:r>
              <a:rPr lang="en-US" sz="4220" dirty="0">
                <a:solidFill>
                  <a:srgbClr val="000000"/>
                </a:solidFill>
                <a:latin typeface="Arimo Bold"/>
              </a:rPr>
              <a:t> </a:t>
            </a:r>
            <a:r>
              <a:rPr lang="en-US" sz="4220" dirty="0" err="1">
                <a:solidFill>
                  <a:srgbClr val="000000"/>
                </a:solidFill>
                <a:latin typeface="Arimo Bold"/>
              </a:rPr>
              <a:t>што</a:t>
            </a:r>
            <a:r>
              <a:rPr lang="en-US" sz="4220" dirty="0">
                <a:solidFill>
                  <a:srgbClr val="000000"/>
                </a:solidFill>
                <a:latin typeface="Arimo Bold"/>
              </a:rPr>
              <a:t> </a:t>
            </a:r>
            <a:r>
              <a:rPr lang="en-US" sz="4220" dirty="0" err="1">
                <a:solidFill>
                  <a:srgbClr val="000000"/>
                </a:solidFill>
                <a:latin typeface="Arimo Bold"/>
              </a:rPr>
              <a:t>се</a:t>
            </a:r>
            <a:r>
              <a:rPr lang="en-US" sz="4220" dirty="0">
                <a:solidFill>
                  <a:srgbClr val="000000"/>
                </a:solidFill>
                <a:latin typeface="Arimo Bold"/>
              </a:rPr>
              <a:t> </a:t>
            </a:r>
            <a:r>
              <a:rPr lang="en-US" sz="4220" dirty="0" err="1">
                <a:solidFill>
                  <a:srgbClr val="000000"/>
                </a:solidFill>
                <a:latin typeface="Arimo Bold"/>
              </a:rPr>
              <a:t>работи</a:t>
            </a:r>
            <a:r>
              <a:rPr lang="en-US" sz="4220" dirty="0">
                <a:solidFill>
                  <a:srgbClr val="000000"/>
                </a:solidFill>
                <a:latin typeface="Arimo Bold"/>
              </a:rPr>
              <a:t> </a:t>
            </a:r>
            <a:r>
              <a:rPr lang="en-US" sz="4220" dirty="0" err="1">
                <a:solidFill>
                  <a:srgbClr val="000000"/>
                </a:solidFill>
                <a:latin typeface="Arimo Bold"/>
              </a:rPr>
              <a:t>во</a:t>
            </a:r>
            <a:r>
              <a:rPr lang="en-US" sz="4220" dirty="0">
                <a:solidFill>
                  <a:srgbClr val="000000"/>
                </a:solidFill>
                <a:latin typeface="Arimo Bold"/>
              </a:rPr>
              <a:t> </a:t>
            </a:r>
            <a:r>
              <a:rPr lang="en-US" sz="4220" dirty="0" err="1">
                <a:solidFill>
                  <a:srgbClr val="000000"/>
                </a:solidFill>
                <a:latin typeface="Arimo Bold"/>
              </a:rPr>
              <a:t>книгата</a:t>
            </a:r>
            <a:r>
              <a:rPr lang="en-US" sz="4220" dirty="0">
                <a:solidFill>
                  <a:srgbClr val="000000"/>
                </a:solidFill>
                <a:latin typeface="Arimo Bold"/>
              </a:rPr>
              <a:t>.      </a:t>
            </a:r>
          </a:p>
          <a:p>
            <a:pPr marL="863598" lvl="1" indent="-431799">
              <a:lnSpc>
                <a:spcPts val="5599"/>
              </a:lnSpc>
              <a:buFont typeface="Arial"/>
              <a:buChar char="•"/>
            </a:pPr>
            <a:r>
              <a:rPr lang="en-US" sz="3999" dirty="0" err="1">
                <a:solidFill>
                  <a:srgbClr val="000000"/>
                </a:solidFill>
                <a:latin typeface="Arimo Bold"/>
              </a:rPr>
              <a:t>Напиши</a:t>
            </a:r>
            <a:r>
              <a:rPr lang="en-US" sz="3999" dirty="0">
                <a:solidFill>
                  <a:srgbClr val="000000"/>
                </a:solidFill>
                <a:latin typeface="Arimo Bold"/>
              </a:rPr>
              <a:t> </a:t>
            </a:r>
            <a:r>
              <a:rPr lang="en-US" sz="3999" dirty="0" err="1">
                <a:solidFill>
                  <a:srgbClr val="000000"/>
                </a:solidFill>
                <a:latin typeface="Arimo Bold"/>
              </a:rPr>
              <a:t>една</a:t>
            </a:r>
            <a:r>
              <a:rPr lang="en-US" sz="3999" dirty="0">
                <a:solidFill>
                  <a:srgbClr val="000000"/>
                </a:solidFill>
                <a:latin typeface="Arimo Bold"/>
              </a:rPr>
              <a:t> </a:t>
            </a:r>
            <a:r>
              <a:rPr lang="en-US" sz="3999" dirty="0" err="1">
                <a:solidFill>
                  <a:srgbClr val="000000"/>
                </a:solidFill>
                <a:latin typeface="Arimo Bold"/>
              </a:rPr>
              <a:t>фраза</a:t>
            </a:r>
            <a:r>
              <a:rPr lang="en-US" sz="3999" dirty="0">
                <a:solidFill>
                  <a:srgbClr val="000000"/>
                </a:solidFill>
                <a:latin typeface="Arimo Bold"/>
              </a:rPr>
              <a:t> </a:t>
            </a:r>
            <a:r>
              <a:rPr lang="en-US" sz="3999" dirty="0" err="1">
                <a:solidFill>
                  <a:srgbClr val="000000"/>
                </a:solidFill>
                <a:latin typeface="Arimo Bold"/>
              </a:rPr>
              <a:t>која</a:t>
            </a:r>
            <a:r>
              <a:rPr lang="en-US" sz="3999" dirty="0">
                <a:solidFill>
                  <a:srgbClr val="000000"/>
                </a:solidFill>
                <a:latin typeface="Arimo Bold"/>
              </a:rPr>
              <a:t> </a:t>
            </a:r>
            <a:r>
              <a:rPr lang="en-US" sz="3999" dirty="0" err="1">
                <a:solidFill>
                  <a:srgbClr val="000000"/>
                </a:solidFill>
                <a:latin typeface="Arimo Bold"/>
              </a:rPr>
              <a:t>кажува</a:t>
            </a:r>
            <a:r>
              <a:rPr lang="en-US" sz="3999" dirty="0">
                <a:solidFill>
                  <a:srgbClr val="000000"/>
                </a:solidFill>
                <a:latin typeface="Arimo Bold"/>
              </a:rPr>
              <a:t> </a:t>
            </a:r>
            <a:r>
              <a:rPr lang="en-US" sz="3999" dirty="0" err="1">
                <a:solidFill>
                  <a:srgbClr val="000000"/>
                </a:solidFill>
                <a:latin typeface="Arimo Bold"/>
              </a:rPr>
              <a:t>нешто</a:t>
            </a:r>
            <a:r>
              <a:rPr lang="en-US" sz="3999" dirty="0">
                <a:solidFill>
                  <a:srgbClr val="000000"/>
                </a:solidFill>
                <a:latin typeface="Arimo Bold"/>
              </a:rPr>
              <a:t> </a:t>
            </a:r>
            <a:r>
              <a:rPr lang="en-US" sz="3999" dirty="0" err="1">
                <a:solidFill>
                  <a:srgbClr val="000000"/>
                </a:solidFill>
                <a:latin typeface="Arimo Bold"/>
              </a:rPr>
              <a:t>важно</a:t>
            </a:r>
            <a:r>
              <a:rPr lang="en-US" sz="3999" dirty="0">
                <a:solidFill>
                  <a:srgbClr val="000000"/>
                </a:solidFill>
                <a:latin typeface="Arimo Bold"/>
              </a:rPr>
              <a:t> </a:t>
            </a:r>
            <a:r>
              <a:rPr lang="en-US" sz="3999" dirty="0" err="1">
                <a:solidFill>
                  <a:srgbClr val="000000"/>
                </a:solidFill>
                <a:latin typeface="Arimo Bold"/>
              </a:rPr>
              <a:t>за</a:t>
            </a:r>
            <a:r>
              <a:rPr lang="en-US" sz="3999" dirty="0">
                <a:solidFill>
                  <a:srgbClr val="000000"/>
                </a:solidFill>
                <a:latin typeface="Arimo Bold"/>
              </a:rPr>
              <a:t> </a:t>
            </a:r>
            <a:r>
              <a:rPr lang="en-US" sz="3999" dirty="0" err="1">
                <a:solidFill>
                  <a:srgbClr val="000000"/>
                </a:solidFill>
                <a:latin typeface="Arimo Bold"/>
              </a:rPr>
              <a:t>книгата</a:t>
            </a:r>
            <a:r>
              <a:rPr lang="en-US" sz="3999" dirty="0">
                <a:solidFill>
                  <a:srgbClr val="000000"/>
                </a:solidFill>
                <a:latin typeface="Arimo Bold"/>
              </a:rPr>
              <a:t>. </a:t>
            </a:r>
          </a:p>
          <a:p>
            <a:pPr marL="863598" lvl="1" indent="-431799">
              <a:lnSpc>
                <a:spcPts val="5599"/>
              </a:lnSpc>
              <a:buFont typeface="Arial"/>
              <a:buChar char="•"/>
            </a:pPr>
            <a:r>
              <a:rPr lang="en-US" sz="3999" dirty="0" err="1">
                <a:solidFill>
                  <a:srgbClr val="000000"/>
                </a:solidFill>
                <a:latin typeface="Arimo Bold"/>
              </a:rPr>
              <a:t>Избери</a:t>
            </a:r>
            <a:r>
              <a:rPr lang="en-US" sz="3999" dirty="0">
                <a:solidFill>
                  <a:srgbClr val="000000"/>
                </a:solidFill>
                <a:latin typeface="Arimo Bold"/>
              </a:rPr>
              <a:t> </a:t>
            </a:r>
            <a:r>
              <a:rPr lang="en-US" sz="3999" dirty="0" err="1">
                <a:solidFill>
                  <a:srgbClr val="000000"/>
                </a:solidFill>
                <a:latin typeface="Arimo Bold"/>
              </a:rPr>
              <a:t>еден</a:t>
            </a:r>
            <a:r>
              <a:rPr lang="en-US" sz="3999" dirty="0">
                <a:solidFill>
                  <a:srgbClr val="000000"/>
                </a:solidFill>
                <a:latin typeface="Arimo Bold"/>
              </a:rPr>
              <a:t> </a:t>
            </a:r>
            <a:r>
              <a:rPr lang="en-US" sz="3999" dirty="0" err="1">
                <a:solidFill>
                  <a:srgbClr val="000000"/>
                </a:solidFill>
                <a:latin typeface="Arimo Bold"/>
              </a:rPr>
              <a:t>збор</a:t>
            </a:r>
            <a:r>
              <a:rPr lang="en-US" sz="3999" dirty="0">
                <a:solidFill>
                  <a:srgbClr val="000000"/>
                </a:solidFill>
                <a:latin typeface="Arimo Bold"/>
              </a:rPr>
              <a:t> </a:t>
            </a:r>
            <a:r>
              <a:rPr lang="en-US" sz="3999" dirty="0" err="1">
                <a:solidFill>
                  <a:srgbClr val="000000"/>
                </a:solidFill>
                <a:latin typeface="Arimo Bold"/>
              </a:rPr>
              <a:t>кој</a:t>
            </a:r>
            <a:r>
              <a:rPr lang="en-US" sz="3999" dirty="0">
                <a:solidFill>
                  <a:srgbClr val="000000"/>
                </a:solidFill>
                <a:latin typeface="Arimo Bold"/>
              </a:rPr>
              <a:t> </a:t>
            </a:r>
            <a:r>
              <a:rPr lang="en-US" sz="3999" dirty="0" err="1">
                <a:solidFill>
                  <a:srgbClr val="000000"/>
                </a:solidFill>
                <a:latin typeface="Arimo Bold"/>
              </a:rPr>
              <a:t>го</a:t>
            </a:r>
            <a:r>
              <a:rPr lang="en-US" sz="3999" dirty="0">
                <a:solidFill>
                  <a:srgbClr val="000000"/>
                </a:solidFill>
                <a:latin typeface="Arimo Bold"/>
              </a:rPr>
              <a:t> </a:t>
            </a:r>
            <a:r>
              <a:rPr lang="en-US" sz="3999" dirty="0" err="1">
                <a:solidFill>
                  <a:srgbClr val="000000"/>
                </a:solidFill>
                <a:latin typeface="Arimo Bold"/>
              </a:rPr>
              <a:t>изразува</a:t>
            </a:r>
            <a:r>
              <a:rPr lang="en-US" sz="3999" dirty="0">
                <a:solidFill>
                  <a:srgbClr val="000000"/>
                </a:solidFill>
                <a:latin typeface="Arimo Bold"/>
              </a:rPr>
              <a:t> </a:t>
            </a:r>
            <a:r>
              <a:rPr lang="en-US" sz="3999" dirty="0" err="1">
                <a:solidFill>
                  <a:srgbClr val="000000"/>
                </a:solidFill>
                <a:latin typeface="Arimo Bold"/>
              </a:rPr>
              <a:t>значењето</a:t>
            </a:r>
            <a:r>
              <a:rPr lang="en-US" sz="3999" dirty="0">
                <a:solidFill>
                  <a:srgbClr val="000000"/>
                </a:solidFill>
                <a:latin typeface="Arimo Bold"/>
              </a:rPr>
              <a:t> </a:t>
            </a:r>
            <a:r>
              <a:rPr lang="en-US" sz="3999" dirty="0" err="1">
                <a:solidFill>
                  <a:srgbClr val="000000"/>
                </a:solidFill>
                <a:latin typeface="Arimo Bold"/>
              </a:rPr>
              <a:t>или</a:t>
            </a:r>
            <a:r>
              <a:rPr lang="en-US" sz="3999" dirty="0">
                <a:solidFill>
                  <a:srgbClr val="000000"/>
                </a:solidFill>
                <a:latin typeface="Arimo Bold"/>
              </a:rPr>
              <a:t> </a:t>
            </a:r>
            <a:r>
              <a:rPr lang="en-US" sz="3999" dirty="0" err="1">
                <a:solidFill>
                  <a:srgbClr val="000000"/>
                </a:solidFill>
                <a:latin typeface="Arimo Bold"/>
              </a:rPr>
              <a:t>основната</a:t>
            </a:r>
            <a:r>
              <a:rPr lang="en-US" sz="3999" dirty="0">
                <a:solidFill>
                  <a:srgbClr val="000000"/>
                </a:solidFill>
                <a:latin typeface="Arimo Bold"/>
              </a:rPr>
              <a:t> </a:t>
            </a:r>
            <a:r>
              <a:rPr lang="en-US" sz="3999" dirty="0" err="1">
                <a:solidFill>
                  <a:srgbClr val="000000"/>
                </a:solidFill>
                <a:latin typeface="Arimo Bold"/>
              </a:rPr>
              <a:t>намена</a:t>
            </a:r>
            <a:r>
              <a:rPr lang="en-US" sz="3999" dirty="0">
                <a:solidFill>
                  <a:srgbClr val="000000"/>
                </a:solidFill>
                <a:latin typeface="Arimo Bold"/>
              </a:rPr>
              <a:t> </a:t>
            </a:r>
            <a:r>
              <a:rPr lang="en-US" sz="3999" dirty="0" err="1">
                <a:solidFill>
                  <a:srgbClr val="000000"/>
                </a:solidFill>
                <a:latin typeface="Arimo Bold"/>
              </a:rPr>
              <a:t>на</a:t>
            </a:r>
            <a:r>
              <a:rPr lang="en-US" sz="3999" dirty="0">
                <a:solidFill>
                  <a:srgbClr val="000000"/>
                </a:solidFill>
                <a:latin typeface="Arimo Bold"/>
              </a:rPr>
              <a:t> </a:t>
            </a:r>
            <a:r>
              <a:rPr lang="en-US" sz="3999" dirty="0" err="1">
                <a:solidFill>
                  <a:srgbClr val="000000"/>
                </a:solidFill>
                <a:latin typeface="Arimo Bold"/>
              </a:rPr>
              <a:t>книгата</a:t>
            </a:r>
            <a:r>
              <a:rPr lang="en-US" sz="3999" dirty="0">
                <a:solidFill>
                  <a:srgbClr val="000000"/>
                </a:solidFill>
                <a:latin typeface="Arimo Bold"/>
              </a:rPr>
              <a:t> и </a:t>
            </a:r>
            <a:r>
              <a:rPr lang="en-US" sz="3999" dirty="0" err="1">
                <a:solidFill>
                  <a:srgbClr val="000000"/>
                </a:solidFill>
                <a:latin typeface="Arimo Bold"/>
              </a:rPr>
              <a:t>нацртај</a:t>
            </a:r>
            <a:r>
              <a:rPr lang="en-US" sz="3999" dirty="0">
                <a:solidFill>
                  <a:srgbClr val="000000"/>
                </a:solidFill>
                <a:latin typeface="Arimo Bold"/>
              </a:rPr>
              <a:t> </a:t>
            </a:r>
            <a:r>
              <a:rPr lang="en-US" sz="3999" dirty="0" err="1">
                <a:solidFill>
                  <a:srgbClr val="000000"/>
                </a:solidFill>
                <a:latin typeface="Arimo Bold"/>
              </a:rPr>
              <a:t>симбол</a:t>
            </a:r>
            <a:r>
              <a:rPr lang="en-US" sz="3999" dirty="0">
                <a:solidFill>
                  <a:srgbClr val="000000"/>
                </a:solidFill>
                <a:latin typeface="Arimo Bold"/>
              </a:rPr>
              <a:t> </a:t>
            </a:r>
            <a:r>
              <a:rPr lang="en-US" sz="3999" dirty="0" err="1">
                <a:solidFill>
                  <a:srgbClr val="000000"/>
                </a:solidFill>
                <a:latin typeface="Arimo Bold"/>
              </a:rPr>
              <a:t>или</a:t>
            </a:r>
            <a:r>
              <a:rPr lang="en-US" sz="3999" dirty="0">
                <a:solidFill>
                  <a:srgbClr val="000000"/>
                </a:solidFill>
                <a:latin typeface="Arimo Bold"/>
              </a:rPr>
              <a:t> </a:t>
            </a:r>
            <a:r>
              <a:rPr lang="en-US" sz="3999" dirty="0" err="1">
                <a:solidFill>
                  <a:srgbClr val="000000"/>
                </a:solidFill>
                <a:latin typeface="Arimo Bold"/>
              </a:rPr>
              <a:t>скица</a:t>
            </a:r>
            <a:r>
              <a:rPr lang="en-US" sz="3999" dirty="0">
                <a:solidFill>
                  <a:srgbClr val="000000"/>
                </a:solidFill>
                <a:latin typeface="Arimo Bold"/>
              </a:rPr>
              <a:t> </a:t>
            </a:r>
            <a:r>
              <a:rPr lang="en-US" sz="3999" dirty="0" err="1">
                <a:solidFill>
                  <a:srgbClr val="000000"/>
                </a:solidFill>
                <a:latin typeface="Arimo Bold"/>
              </a:rPr>
              <a:t>со</a:t>
            </a:r>
            <a:r>
              <a:rPr lang="en-US" sz="3999" dirty="0">
                <a:solidFill>
                  <a:srgbClr val="000000"/>
                </a:solidFill>
                <a:latin typeface="Arimo Bold"/>
              </a:rPr>
              <a:t> </a:t>
            </a:r>
            <a:r>
              <a:rPr lang="en-US" sz="3999" dirty="0" err="1">
                <a:solidFill>
                  <a:srgbClr val="000000"/>
                </a:solidFill>
                <a:latin typeface="Arimo Bold"/>
              </a:rPr>
              <a:t>која</a:t>
            </a:r>
            <a:r>
              <a:rPr lang="en-US" sz="3999" dirty="0">
                <a:solidFill>
                  <a:srgbClr val="000000"/>
                </a:solidFill>
                <a:latin typeface="Arimo Bold"/>
              </a:rPr>
              <a:t> </a:t>
            </a:r>
            <a:r>
              <a:rPr lang="en-US" sz="3999" dirty="0" err="1">
                <a:solidFill>
                  <a:srgbClr val="000000"/>
                </a:solidFill>
                <a:latin typeface="Arimo Bold"/>
              </a:rPr>
              <a:t>ќе</a:t>
            </a:r>
            <a:r>
              <a:rPr lang="en-US" sz="3999" dirty="0">
                <a:solidFill>
                  <a:srgbClr val="000000"/>
                </a:solidFill>
                <a:latin typeface="Arimo Bold"/>
              </a:rPr>
              <a:t> </a:t>
            </a:r>
            <a:r>
              <a:rPr lang="en-US" sz="3999" dirty="0" err="1">
                <a:solidFill>
                  <a:srgbClr val="000000"/>
                </a:solidFill>
                <a:latin typeface="Arimo Bold"/>
              </a:rPr>
              <a:t>ја</a:t>
            </a:r>
            <a:r>
              <a:rPr lang="en-US" sz="3999" dirty="0">
                <a:solidFill>
                  <a:srgbClr val="000000"/>
                </a:solidFill>
                <a:latin typeface="Arimo Bold"/>
              </a:rPr>
              <a:t> </a:t>
            </a:r>
            <a:r>
              <a:rPr lang="en-US" sz="3999" dirty="0" err="1">
                <a:solidFill>
                  <a:srgbClr val="000000"/>
                </a:solidFill>
                <a:latin typeface="Arimo Bold"/>
              </a:rPr>
              <a:t>претставиш</a:t>
            </a:r>
            <a:r>
              <a:rPr lang="en-US" sz="3999" dirty="0">
                <a:solidFill>
                  <a:srgbClr val="000000"/>
                </a:solidFill>
                <a:latin typeface="Arimo Bold"/>
              </a:rPr>
              <a:t> </a:t>
            </a:r>
            <a:r>
              <a:rPr lang="en-US" sz="3999" dirty="0" err="1">
                <a:solidFill>
                  <a:srgbClr val="000000"/>
                </a:solidFill>
                <a:latin typeface="Arimo Bold"/>
              </a:rPr>
              <a:t>книгата</a:t>
            </a:r>
            <a:r>
              <a:rPr lang="en-US" sz="3999" dirty="0">
                <a:solidFill>
                  <a:srgbClr val="000000"/>
                </a:solidFill>
                <a:latin typeface="Arimo Bold"/>
              </a:rPr>
              <a:t>.            </a:t>
            </a:r>
          </a:p>
          <a:p>
            <a:pPr marL="863598" lvl="1" indent="-431799">
              <a:lnSpc>
                <a:spcPts val="5599"/>
              </a:lnSpc>
              <a:buFont typeface="Arial"/>
              <a:buChar char="•"/>
            </a:pPr>
            <a:r>
              <a:rPr lang="en-US" sz="3999" dirty="0" err="1">
                <a:solidFill>
                  <a:srgbClr val="000000"/>
                </a:solidFill>
                <a:latin typeface="Arimo Bold"/>
              </a:rPr>
              <a:t>Избери</a:t>
            </a:r>
            <a:r>
              <a:rPr lang="en-US" sz="3999" dirty="0">
                <a:solidFill>
                  <a:srgbClr val="000000"/>
                </a:solidFill>
                <a:latin typeface="Arimo Bold"/>
              </a:rPr>
              <a:t> </a:t>
            </a:r>
            <a:r>
              <a:rPr lang="en-US" sz="3999" dirty="0" err="1">
                <a:solidFill>
                  <a:srgbClr val="000000"/>
                </a:solidFill>
                <a:latin typeface="Arimo Bold"/>
              </a:rPr>
              <a:t>боја</a:t>
            </a:r>
            <a:r>
              <a:rPr lang="en-US" sz="3999" dirty="0">
                <a:solidFill>
                  <a:srgbClr val="000000"/>
                </a:solidFill>
                <a:latin typeface="Arimo Bold"/>
              </a:rPr>
              <a:t> </a:t>
            </a:r>
            <a:r>
              <a:rPr lang="en-US" sz="3999" dirty="0" err="1">
                <a:solidFill>
                  <a:srgbClr val="000000"/>
                </a:solidFill>
                <a:latin typeface="Arimo Bold"/>
              </a:rPr>
              <a:t>која</a:t>
            </a:r>
            <a:r>
              <a:rPr lang="en-US" sz="3999" dirty="0">
                <a:solidFill>
                  <a:srgbClr val="000000"/>
                </a:solidFill>
                <a:latin typeface="Arimo Bold"/>
              </a:rPr>
              <a:t> </a:t>
            </a:r>
            <a:r>
              <a:rPr lang="en-US" sz="3999" dirty="0" err="1">
                <a:solidFill>
                  <a:srgbClr val="000000"/>
                </a:solidFill>
                <a:latin typeface="Arimo Bold"/>
              </a:rPr>
              <a:t>го</a:t>
            </a:r>
            <a:r>
              <a:rPr lang="en-US" sz="3999" dirty="0">
                <a:solidFill>
                  <a:srgbClr val="000000"/>
                </a:solidFill>
                <a:latin typeface="Arimo Bold"/>
              </a:rPr>
              <a:t> </a:t>
            </a:r>
            <a:r>
              <a:rPr lang="en-US" sz="3999" dirty="0" err="1">
                <a:solidFill>
                  <a:srgbClr val="000000"/>
                </a:solidFill>
                <a:latin typeface="Arimo Bold"/>
              </a:rPr>
              <a:t>изразува</a:t>
            </a:r>
            <a:r>
              <a:rPr lang="en-US" sz="3999" dirty="0">
                <a:solidFill>
                  <a:srgbClr val="000000"/>
                </a:solidFill>
                <a:latin typeface="Arimo Bold"/>
              </a:rPr>
              <a:t> </a:t>
            </a:r>
            <a:r>
              <a:rPr lang="en-US" sz="3999" dirty="0" err="1">
                <a:solidFill>
                  <a:srgbClr val="000000"/>
                </a:solidFill>
                <a:latin typeface="Arimo Bold"/>
              </a:rPr>
              <a:t>расположението</a:t>
            </a:r>
            <a:r>
              <a:rPr lang="en-US" sz="3999" dirty="0">
                <a:solidFill>
                  <a:srgbClr val="000000"/>
                </a:solidFill>
                <a:latin typeface="Arimo Bold"/>
              </a:rPr>
              <a:t> </a:t>
            </a:r>
            <a:r>
              <a:rPr lang="en-US" sz="3999" dirty="0" err="1">
                <a:solidFill>
                  <a:srgbClr val="000000"/>
                </a:solidFill>
                <a:latin typeface="Arimo Bold"/>
              </a:rPr>
              <a:t>кое</a:t>
            </a:r>
            <a:r>
              <a:rPr lang="en-US" sz="3999" dirty="0">
                <a:solidFill>
                  <a:srgbClr val="000000"/>
                </a:solidFill>
                <a:latin typeface="Arimo Bold"/>
              </a:rPr>
              <a:t> кај </a:t>
            </a:r>
            <a:r>
              <a:rPr lang="en-US" sz="3999" dirty="0" err="1">
                <a:solidFill>
                  <a:srgbClr val="000000"/>
                </a:solidFill>
                <a:latin typeface="Arimo Bold"/>
              </a:rPr>
              <a:t>тебе</a:t>
            </a:r>
            <a:r>
              <a:rPr lang="en-US" sz="3999" dirty="0">
                <a:solidFill>
                  <a:srgbClr val="000000"/>
                </a:solidFill>
                <a:latin typeface="Arimo Bold"/>
              </a:rPr>
              <a:t> </a:t>
            </a:r>
            <a:r>
              <a:rPr lang="en-US" sz="3999" dirty="0" err="1">
                <a:solidFill>
                  <a:srgbClr val="000000"/>
                </a:solidFill>
                <a:latin typeface="Arimo Bold"/>
              </a:rPr>
              <a:t>го</a:t>
            </a:r>
            <a:r>
              <a:rPr lang="en-US" sz="3999" dirty="0">
                <a:solidFill>
                  <a:srgbClr val="000000"/>
                </a:solidFill>
                <a:latin typeface="Arimo Bold"/>
              </a:rPr>
              <a:t> </a:t>
            </a:r>
            <a:r>
              <a:rPr lang="en-US" sz="3999" dirty="0" err="1">
                <a:solidFill>
                  <a:srgbClr val="000000"/>
                </a:solidFill>
                <a:latin typeface="Arimo Bold"/>
              </a:rPr>
              <a:t>предизвикува</a:t>
            </a:r>
            <a:r>
              <a:rPr lang="en-US" sz="3999" dirty="0">
                <a:solidFill>
                  <a:srgbClr val="000000"/>
                </a:solidFill>
                <a:latin typeface="Arimo Bold"/>
              </a:rPr>
              <a:t> </a:t>
            </a:r>
            <a:r>
              <a:rPr lang="en-US" sz="3999" dirty="0" err="1">
                <a:solidFill>
                  <a:srgbClr val="000000"/>
                </a:solidFill>
                <a:latin typeface="Arimo Bold"/>
              </a:rPr>
              <a:t>книгата</a:t>
            </a:r>
            <a:r>
              <a:rPr lang="en-US" sz="3999" dirty="0">
                <a:solidFill>
                  <a:srgbClr val="000000"/>
                </a:solidFill>
                <a:latin typeface="Arimo Bold"/>
              </a:rPr>
              <a:t>.       </a:t>
            </a:r>
          </a:p>
          <a:p>
            <a:pPr marL="863598" lvl="1" indent="-431799">
              <a:lnSpc>
                <a:spcPts val="5599"/>
              </a:lnSpc>
              <a:buFont typeface="Arial"/>
              <a:buChar char="•"/>
            </a:pPr>
            <a:r>
              <a:rPr lang="en-US" sz="3999" dirty="0" err="1">
                <a:solidFill>
                  <a:srgbClr val="000000"/>
                </a:solidFill>
                <a:latin typeface="Arimo Bold"/>
              </a:rPr>
              <a:t>Дополни</a:t>
            </a:r>
            <a:r>
              <a:rPr lang="en-US" sz="3999" dirty="0">
                <a:solidFill>
                  <a:srgbClr val="000000"/>
                </a:solidFill>
                <a:latin typeface="Arimo Bold"/>
              </a:rPr>
              <a:t> </a:t>
            </a:r>
            <a:r>
              <a:rPr lang="en-US" sz="3999" dirty="0" err="1">
                <a:solidFill>
                  <a:srgbClr val="000000"/>
                </a:solidFill>
                <a:latin typeface="Arimo Bold"/>
              </a:rPr>
              <a:t>ја</a:t>
            </a:r>
            <a:r>
              <a:rPr lang="en-US" sz="3999" dirty="0">
                <a:solidFill>
                  <a:srgbClr val="000000"/>
                </a:solidFill>
                <a:latin typeface="Arimo Bold"/>
              </a:rPr>
              <a:t> </a:t>
            </a:r>
            <a:r>
              <a:rPr lang="en-US" sz="3999" dirty="0" err="1">
                <a:solidFill>
                  <a:srgbClr val="000000"/>
                </a:solidFill>
                <a:latin typeface="Arimo Bold"/>
              </a:rPr>
              <a:t>реченицата</a:t>
            </a:r>
            <a:r>
              <a:rPr lang="en-US" sz="3999" dirty="0">
                <a:solidFill>
                  <a:srgbClr val="000000"/>
                </a:solidFill>
                <a:latin typeface="Arimo Bold"/>
              </a:rPr>
              <a:t>:</a:t>
            </a:r>
          </a:p>
          <a:p>
            <a:pPr marL="863598" lvl="1" indent="-431799">
              <a:lnSpc>
                <a:spcPts val="5599"/>
              </a:lnSpc>
              <a:buFont typeface="Arial"/>
              <a:buChar char="•"/>
            </a:pPr>
            <a:r>
              <a:rPr lang="en-US" sz="3999" dirty="0" err="1">
                <a:solidFill>
                  <a:srgbClr val="000000"/>
                </a:solidFill>
                <a:latin typeface="Arimo Bold"/>
              </a:rPr>
              <a:t>Една</a:t>
            </a:r>
            <a:r>
              <a:rPr lang="en-US" sz="3999" dirty="0">
                <a:solidFill>
                  <a:srgbClr val="000000"/>
                </a:solidFill>
                <a:latin typeface="Arimo Bold"/>
              </a:rPr>
              <a:t> </a:t>
            </a:r>
            <a:r>
              <a:rPr lang="en-US" sz="3999" dirty="0" err="1">
                <a:solidFill>
                  <a:srgbClr val="000000"/>
                </a:solidFill>
                <a:latin typeface="Arimo Bold"/>
              </a:rPr>
              <a:t>од</a:t>
            </a:r>
            <a:r>
              <a:rPr lang="en-US" sz="3999" dirty="0">
                <a:solidFill>
                  <a:srgbClr val="000000"/>
                </a:solidFill>
                <a:latin typeface="Arimo Bold"/>
              </a:rPr>
              <a:t> </a:t>
            </a:r>
            <a:r>
              <a:rPr lang="en-US" sz="3999" dirty="0" err="1">
                <a:solidFill>
                  <a:srgbClr val="000000"/>
                </a:solidFill>
                <a:latin typeface="Arimo Bold"/>
              </a:rPr>
              <a:t>најдобрите</a:t>
            </a:r>
            <a:r>
              <a:rPr lang="en-US" sz="3999" dirty="0">
                <a:solidFill>
                  <a:srgbClr val="000000"/>
                </a:solidFill>
                <a:latin typeface="Arimo Bold"/>
              </a:rPr>
              <a:t> </a:t>
            </a:r>
            <a:r>
              <a:rPr lang="en-US" sz="3999" dirty="0" err="1">
                <a:solidFill>
                  <a:srgbClr val="000000"/>
                </a:solidFill>
                <a:latin typeface="Arimo Bold"/>
              </a:rPr>
              <a:t>работи</a:t>
            </a:r>
            <a:r>
              <a:rPr lang="en-US" sz="3999" dirty="0">
                <a:solidFill>
                  <a:srgbClr val="000000"/>
                </a:solidFill>
                <a:latin typeface="Arimo Bold"/>
              </a:rPr>
              <a:t> </a:t>
            </a:r>
            <a:r>
              <a:rPr lang="en-US" sz="3999" dirty="0" err="1">
                <a:solidFill>
                  <a:srgbClr val="000000"/>
                </a:solidFill>
                <a:latin typeface="Arimo Bold"/>
              </a:rPr>
              <a:t>во</a:t>
            </a:r>
            <a:r>
              <a:rPr lang="en-US" sz="3999" dirty="0">
                <a:solidFill>
                  <a:srgbClr val="000000"/>
                </a:solidFill>
                <a:latin typeface="Arimo Bold"/>
              </a:rPr>
              <a:t> </a:t>
            </a:r>
            <a:r>
              <a:rPr lang="en-US" sz="3999" dirty="0" err="1">
                <a:solidFill>
                  <a:srgbClr val="000000"/>
                </a:solidFill>
                <a:latin typeface="Arimo Bold"/>
              </a:rPr>
              <a:t>оваа</a:t>
            </a:r>
            <a:r>
              <a:rPr lang="en-US" sz="3999" dirty="0">
                <a:solidFill>
                  <a:srgbClr val="000000"/>
                </a:solidFill>
                <a:latin typeface="Arimo Bold"/>
              </a:rPr>
              <a:t> </a:t>
            </a:r>
            <a:r>
              <a:rPr lang="en-US" sz="3999" dirty="0" err="1">
                <a:solidFill>
                  <a:srgbClr val="000000"/>
                </a:solidFill>
                <a:latin typeface="Arimo Bold"/>
              </a:rPr>
              <a:t>книга</a:t>
            </a:r>
            <a:r>
              <a:rPr lang="en-US" sz="3999" dirty="0">
                <a:solidFill>
                  <a:srgbClr val="000000"/>
                </a:solidFill>
                <a:latin typeface="Arimo Bold"/>
              </a:rPr>
              <a:t> е...</a:t>
            </a: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561571" y="7934851"/>
            <a:ext cx="3087867" cy="3051466"/>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075281"/>
            <a:ext cx="6096000" cy="7211719"/>
          </a:xfrm>
          <a:prstGeom prst="rect">
            <a:avLst/>
          </a:prstGeom>
          <a:solidFill>
            <a:srgbClr val="FFFFFF"/>
          </a:solidFill>
        </p:spPr>
      </p:sp>
      <p:sp>
        <p:nvSpPr>
          <p:cNvPr id="3" name="AutoShape 3"/>
          <p:cNvSpPr/>
          <p:nvPr/>
        </p:nvSpPr>
        <p:spPr>
          <a:xfrm>
            <a:off x="0" y="0"/>
            <a:ext cx="18288000" cy="3075281"/>
          </a:xfrm>
          <a:prstGeom prst="rect">
            <a:avLst/>
          </a:prstGeom>
          <a:solidFill>
            <a:srgbClr val="0D39D6"/>
          </a:solidFill>
        </p:spPr>
      </p:sp>
      <p:sp>
        <p:nvSpPr>
          <p:cNvPr id="4" name="AutoShape 4"/>
          <p:cNvSpPr/>
          <p:nvPr/>
        </p:nvSpPr>
        <p:spPr>
          <a:xfrm>
            <a:off x="12192000" y="3075281"/>
            <a:ext cx="6096000" cy="7211719"/>
          </a:xfrm>
          <a:prstGeom prst="rect">
            <a:avLst/>
          </a:prstGeom>
          <a:solidFill>
            <a:srgbClr val="FFFFFF"/>
          </a:solidFill>
        </p:spPr>
      </p:sp>
      <p:grpSp>
        <p:nvGrpSpPr>
          <p:cNvPr id="5" name="Group 5"/>
          <p:cNvGrpSpPr/>
          <p:nvPr/>
        </p:nvGrpSpPr>
        <p:grpSpPr>
          <a:xfrm>
            <a:off x="831549" y="4502211"/>
            <a:ext cx="4436734" cy="4431988"/>
            <a:chOff x="0" y="0"/>
            <a:chExt cx="5915646" cy="5909317"/>
          </a:xfrm>
        </p:grpSpPr>
        <p:sp>
          <p:nvSpPr>
            <p:cNvPr id="6" name="TextBox 6"/>
            <p:cNvSpPr txBox="1"/>
            <p:nvPr/>
          </p:nvSpPr>
          <p:spPr>
            <a:xfrm>
              <a:off x="0" y="-38100"/>
              <a:ext cx="5915646" cy="462623"/>
            </a:xfrm>
            <a:prstGeom prst="rect">
              <a:avLst/>
            </a:prstGeom>
          </p:spPr>
          <p:txBody>
            <a:bodyPr lIns="0" tIns="0" rIns="0" bIns="0" rtlCol="0" anchor="t">
              <a:spAutoFit/>
            </a:bodyPr>
            <a:lstStyle/>
            <a:p>
              <a:pPr algn="ctr">
                <a:lnSpc>
                  <a:spcPts val="2940"/>
                </a:lnSpc>
                <a:spcBef>
                  <a:spcPct val="0"/>
                </a:spcBef>
              </a:pPr>
              <a:r>
                <a:rPr lang="en-US" sz="2100">
                  <a:solidFill>
                    <a:srgbClr val="0D39D6"/>
                  </a:solidFill>
                  <a:latin typeface="Noto Sans Bold"/>
                </a:rPr>
                <a:t>ЕВОКАЦИЈА : </a:t>
              </a:r>
            </a:p>
          </p:txBody>
        </p:sp>
        <p:sp>
          <p:nvSpPr>
            <p:cNvPr id="7" name="TextBox 7"/>
            <p:cNvSpPr txBox="1"/>
            <p:nvPr/>
          </p:nvSpPr>
          <p:spPr>
            <a:xfrm>
              <a:off x="0" y="1144419"/>
              <a:ext cx="5915646" cy="4764899"/>
            </a:xfrm>
            <a:prstGeom prst="rect">
              <a:avLst/>
            </a:prstGeom>
          </p:spPr>
          <p:txBody>
            <a:bodyPr lIns="0" tIns="0" rIns="0" bIns="0" rtlCol="0" anchor="t">
              <a:spAutoFit/>
            </a:bodyPr>
            <a:lstStyle/>
            <a:p>
              <a:pPr marL="388622" lvl="1" indent="-194311">
                <a:lnSpc>
                  <a:spcPts val="3600"/>
                </a:lnSpc>
                <a:buFont typeface="Arial"/>
                <a:buChar char="•"/>
              </a:pPr>
              <a:r>
                <a:rPr lang="en-US" sz="1800">
                  <a:solidFill>
                    <a:srgbClr val="000000"/>
                  </a:solidFill>
                  <a:latin typeface="Noto Sans Bold"/>
                </a:rPr>
                <a:t>Учениците да се потсетат на претходно стекнатите знаења</a:t>
              </a:r>
            </a:p>
            <a:p>
              <a:pPr marL="388622" lvl="1" indent="-194311">
                <a:lnSpc>
                  <a:spcPts val="3600"/>
                </a:lnSpc>
                <a:buFont typeface="Arial"/>
                <a:buChar char="•"/>
              </a:pPr>
              <a:r>
                <a:rPr lang="en-US" sz="1800">
                  <a:solidFill>
                    <a:srgbClr val="000000"/>
                  </a:solidFill>
                  <a:latin typeface="Noto Sans Bold"/>
                </a:rPr>
                <a:t>Активно да се ангажираат сите ученици</a:t>
              </a:r>
            </a:p>
            <a:p>
              <a:pPr marL="388622" lvl="1" indent="-194311">
                <a:lnSpc>
                  <a:spcPts val="3600"/>
                </a:lnSpc>
                <a:buFont typeface="Arial"/>
                <a:buChar char="•"/>
              </a:pPr>
              <a:r>
                <a:rPr lang="en-US" sz="1800">
                  <a:solidFill>
                    <a:srgbClr val="000000"/>
                  </a:solidFill>
                  <a:latin typeface="Noto Sans Bold"/>
                </a:rPr>
                <a:t>Да се поттикне љубопитноста и интересот на учениците за темата</a:t>
              </a:r>
            </a:p>
            <a:p>
              <a:pPr>
                <a:lnSpc>
                  <a:spcPts val="3600"/>
                </a:lnSpc>
              </a:pPr>
              <a:endParaRPr lang="en-US" sz="1800">
                <a:solidFill>
                  <a:srgbClr val="000000"/>
                </a:solidFill>
                <a:latin typeface="Noto Sans Bold"/>
              </a:endParaRPr>
            </a:p>
          </p:txBody>
        </p:sp>
      </p:grpSp>
      <p:grpSp>
        <p:nvGrpSpPr>
          <p:cNvPr id="8" name="Group 8"/>
          <p:cNvGrpSpPr/>
          <p:nvPr/>
        </p:nvGrpSpPr>
        <p:grpSpPr>
          <a:xfrm>
            <a:off x="7066789" y="4502211"/>
            <a:ext cx="4436734" cy="5632520"/>
            <a:chOff x="0" y="0"/>
            <a:chExt cx="5915646" cy="7510027"/>
          </a:xfrm>
        </p:grpSpPr>
        <p:sp>
          <p:nvSpPr>
            <p:cNvPr id="9" name="TextBox 9"/>
            <p:cNvSpPr txBox="1"/>
            <p:nvPr/>
          </p:nvSpPr>
          <p:spPr>
            <a:xfrm>
              <a:off x="0" y="-38100"/>
              <a:ext cx="5915646" cy="1453909"/>
            </a:xfrm>
            <a:prstGeom prst="rect">
              <a:avLst/>
            </a:prstGeom>
          </p:spPr>
          <p:txBody>
            <a:bodyPr lIns="0" tIns="0" rIns="0" bIns="0" rtlCol="0" anchor="t">
              <a:spAutoFit/>
            </a:bodyPr>
            <a:lstStyle/>
            <a:p>
              <a:pPr algn="ctr">
                <a:lnSpc>
                  <a:spcPts val="2940"/>
                </a:lnSpc>
              </a:pPr>
              <a:r>
                <a:rPr lang="en-US" sz="2100">
                  <a:solidFill>
                    <a:srgbClr val="0D39D6"/>
                  </a:solidFill>
                  <a:latin typeface="Noto Sans Bold"/>
                </a:rPr>
                <a:t>СФАЌАЊЕ НА ЗНАЧЕЊЕТО</a:t>
              </a:r>
            </a:p>
            <a:p>
              <a:pPr algn="ctr">
                <a:lnSpc>
                  <a:spcPts val="2940"/>
                </a:lnSpc>
                <a:spcBef>
                  <a:spcPct val="0"/>
                </a:spcBef>
              </a:pPr>
              <a:r>
                <a:rPr lang="en-US" sz="2100">
                  <a:solidFill>
                    <a:srgbClr val="0D39D6"/>
                  </a:solidFill>
                  <a:latin typeface="Noto Sans Bold"/>
                </a:rPr>
                <a:t> (контакт на учениците со нови информации):</a:t>
              </a:r>
            </a:p>
          </p:txBody>
        </p:sp>
        <p:sp>
          <p:nvSpPr>
            <p:cNvPr id="10" name="TextBox 10"/>
            <p:cNvSpPr txBox="1"/>
            <p:nvPr/>
          </p:nvSpPr>
          <p:spPr>
            <a:xfrm>
              <a:off x="0" y="2135705"/>
              <a:ext cx="5915646" cy="5374322"/>
            </a:xfrm>
            <a:prstGeom prst="rect">
              <a:avLst/>
            </a:prstGeom>
          </p:spPr>
          <p:txBody>
            <a:bodyPr lIns="0" tIns="0" rIns="0" bIns="0" rtlCol="0" anchor="t">
              <a:spAutoFit/>
            </a:bodyPr>
            <a:lstStyle/>
            <a:p>
              <a:pPr marL="388622" lvl="1" indent="-194311">
                <a:lnSpc>
                  <a:spcPts val="3600"/>
                </a:lnSpc>
                <a:buFont typeface="Arial"/>
                <a:buChar char="•"/>
              </a:pPr>
              <a:r>
                <a:rPr lang="en-US" sz="1800">
                  <a:solidFill>
                    <a:srgbClr val="000000"/>
                  </a:solidFill>
                  <a:latin typeface="Noto Sans Bold"/>
                </a:rPr>
                <a:t>Да се зачува заинтересираноста и иницијативноста</a:t>
              </a:r>
            </a:p>
            <a:p>
              <a:pPr marL="388622" lvl="1" indent="-194311">
                <a:lnSpc>
                  <a:spcPts val="3600"/>
                </a:lnSpc>
                <a:buFont typeface="Arial"/>
                <a:buChar char="•"/>
              </a:pPr>
              <a:r>
                <a:rPr lang="en-US" sz="1800">
                  <a:solidFill>
                    <a:srgbClr val="000000"/>
                  </a:solidFill>
                  <a:latin typeface="Noto Sans Bold"/>
                </a:rPr>
                <a:t>Да се сфати соджината и колку е можно повеќе да се совлада во текот на часот</a:t>
              </a:r>
            </a:p>
            <a:p>
              <a:pPr marL="388622" lvl="1" indent="-194311">
                <a:lnSpc>
                  <a:spcPts val="3600"/>
                </a:lnSpc>
                <a:buFont typeface="Arial"/>
                <a:buChar char="•"/>
              </a:pPr>
              <a:r>
                <a:rPr lang="en-US" sz="1800">
                  <a:solidFill>
                    <a:srgbClr val="000000"/>
                  </a:solidFill>
                  <a:latin typeface="Noto Sans Bold"/>
                </a:rPr>
                <a:t>Да се поддржат учениците во нивните напори да го проверуваат она што го сфатиле</a:t>
              </a:r>
            </a:p>
            <a:p>
              <a:pPr>
                <a:lnSpc>
                  <a:spcPts val="3600"/>
                </a:lnSpc>
              </a:pPr>
              <a:endParaRPr lang="en-US" sz="1800">
                <a:solidFill>
                  <a:srgbClr val="000000"/>
                </a:solidFill>
                <a:latin typeface="Noto Sans Bold"/>
              </a:endParaRPr>
            </a:p>
          </p:txBody>
        </p:sp>
      </p:grpSp>
      <p:grpSp>
        <p:nvGrpSpPr>
          <p:cNvPr id="11" name="Group 11"/>
          <p:cNvGrpSpPr/>
          <p:nvPr/>
        </p:nvGrpSpPr>
        <p:grpSpPr>
          <a:xfrm>
            <a:off x="12822566" y="4502211"/>
            <a:ext cx="4436734" cy="3990314"/>
            <a:chOff x="0" y="0"/>
            <a:chExt cx="5915646" cy="5320419"/>
          </a:xfrm>
        </p:grpSpPr>
        <p:sp>
          <p:nvSpPr>
            <p:cNvPr id="12" name="TextBox 12"/>
            <p:cNvSpPr txBox="1"/>
            <p:nvPr/>
          </p:nvSpPr>
          <p:spPr>
            <a:xfrm>
              <a:off x="0" y="-38100"/>
              <a:ext cx="5915646" cy="1453909"/>
            </a:xfrm>
            <a:prstGeom prst="rect">
              <a:avLst/>
            </a:prstGeom>
          </p:spPr>
          <p:txBody>
            <a:bodyPr lIns="0" tIns="0" rIns="0" bIns="0" rtlCol="0" anchor="t">
              <a:spAutoFit/>
            </a:bodyPr>
            <a:lstStyle/>
            <a:p>
              <a:pPr algn="ctr">
                <a:lnSpc>
                  <a:spcPts val="2940"/>
                </a:lnSpc>
              </a:pPr>
              <a:r>
                <a:rPr lang="en-US" sz="2100">
                  <a:solidFill>
                    <a:srgbClr val="0D39D6"/>
                  </a:solidFill>
                  <a:latin typeface="Noto Sans Bold"/>
                </a:rPr>
                <a:t>РЕФЛЕКСИЈА </a:t>
              </a:r>
            </a:p>
            <a:p>
              <a:pPr algn="ctr">
                <a:lnSpc>
                  <a:spcPts val="2940"/>
                </a:lnSpc>
                <a:spcBef>
                  <a:spcPct val="0"/>
                </a:spcBef>
              </a:pPr>
              <a:r>
                <a:rPr lang="en-US" sz="2100">
                  <a:solidFill>
                    <a:srgbClr val="0D39D6"/>
                  </a:solidFill>
                  <a:latin typeface="Noto Sans Bold"/>
                </a:rPr>
                <a:t>(утврдување на новостекнатото знаење)</a:t>
              </a:r>
            </a:p>
          </p:txBody>
        </p:sp>
        <p:sp>
          <p:nvSpPr>
            <p:cNvPr id="13" name="TextBox 13"/>
            <p:cNvSpPr txBox="1"/>
            <p:nvPr/>
          </p:nvSpPr>
          <p:spPr>
            <a:xfrm>
              <a:off x="0" y="2383791"/>
              <a:ext cx="5915646" cy="2936628"/>
            </a:xfrm>
            <a:prstGeom prst="rect">
              <a:avLst/>
            </a:prstGeom>
          </p:spPr>
          <p:txBody>
            <a:bodyPr lIns="0" tIns="0" rIns="0" bIns="0" rtlCol="0" anchor="t">
              <a:spAutoFit/>
            </a:bodyPr>
            <a:lstStyle/>
            <a:p>
              <a:pPr marL="388622" lvl="1" indent="-194311">
                <a:lnSpc>
                  <a:spcPts val="3600"/>
                </a:lnSpc>
                <a:buFont typeface="Arial"/>
                <a:buChar char="•"/>
              </a:pPr>
              <a:r>
                <a:rPr lang="en-US" sz="1800">
                  <a:solidFill>
                    <a:srgbClr val="000000"/>
                  </a:solidFill>
                  <a:latin typeface="Noto Sans Bold"/>
                </a:rPr>
                <a:t>Да се разбере содржината во сопствен контекст и да се опише со сопствени зборови</a:t>
              </a:r>
            </a:p>
            <a:p>
              <a:pPr marL="388622" lvl="1" indent="-194311">
                <a:lnSpc>
                  <a:spcPts val="3600"/>
                </a:lnSpc>
                <a:buFont typeface="Arial"/>
                <a:buChar char="•"/>
              </a:pPr>
              <a:r>
                <a:rPr lang="en-US" sz="1800">
                  <a:solidFill>
                    <a:srgbClr val="000000"/>
                  </a:solidFill>
                  <a:latin typeface="Noto Sans Bold"/>
                </a:rPr>
                <a:t>Да се овозможи споделување на идеите на учениците</a:t>
              </a:r>
            </a:p>
          </p:txBody>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3322" t="87647"/>
          <a:stretch>
            <a:fillRect/>
          </a:stretch>
        </p:blipFill>
        <p:spPr>
          <a:xfrm rot="-10800000">
            <a:off x="5138190" y="9484357"/>
            <a:ext cx="1928599" cy="928675"/>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3809" t="74821" b="14976"/>
          <a:stretch>
            <a:fillRect/>
          </a:stretch>
        </p:blipFill>
        <p:spPr>
          <a:xfrm rot="-10800000">
            <a:off x="11245310" y="3075281"/>
            <a:ext cx="1893380" cy="767058"/>
          </a:xfrm>
          <a:prstGeom prst="rect">
            <a:avLst/>
          </a:prstGeom>
        </p:spPr>
      </p:pic>
      <p:grpSp>
        <p:nvGrpSpPr>
          <p:cNvPr id="16" name="Group 16"/>
          <p:cNvGrpSpPr/>
          <p:nvPr/>
        </p:nvGrpSpPr>
        <p:grpSpPr>
          <a:xfrm>
            <a:off x="348716" y="500251"/>
            <a:ext cx="17590569" cy="2074779"/>
            <a:chOff x="0" y="0"/>
            <a:chExt cx="23454091" cy="2766372"/>
          </a:xfrm>
        </p:grpSpPr>
        <p:sp>
          <p:nvSpPr>
            <p:cNvPr id="17" name="TextBox 17"/>
            <p:cNvSpPr txBox="1"/>
            <p:nvPr/>
          </p:nvSpPr>
          <p:spPr>
            <a:xfrm>
              <a:off x="0" y="-76200"/>
              <a:ext cx="23454091" cy="1796359"/>
            </a:xfrm>
            <a:prstGeom prst="rect">
              <a:avLst/>
            </a:prstGeom>
          </p:spPr>
          <p:txBody>
            <a:bodyPr lIns="0" tIns="0" rIns="0" bIns="0" rtlCol="0" anchor="t">
              <a:spAutoFit/>
            </a:bodyPr>
            <a:lstStyle/>
            <a:p>
              <a:pPr algn="ctr">
                <a:lnSpc>
                  <a:spcPts val="5526"/>
                </a:lnSpc>
                <a:spcBef>
                  <a:spcPct val="0"/>
                </a:spcBef>
              </a:pPr>
              <a:r>
                <a:rPr lang="en-US" sz="3947">
                  <a:solidFill>
                    <a:srgbClr val="FFFFFF"/>
                  </a:solidFill>
                  <a:latin typeface="Noto Sans Bold"/>
                </a:rPr>
                <a:t>При планирањето и реализирањето на часот, наставникот треба да се придржува на една општа рамка за поучување и учење.</a:t>
              </a:r>
            </a:p>
          </p:txBody>
        </p:sp>
        <p:sp>
          <p:nvSpPr>
            <p:cNvPr id="18" name="TextBox 18"/>
            <p:cNvSpPr txBox="1"/>
            <p:nvPr/>
          </p:nvSpPr>
          <p:spPr>
            <a:xfrm>
              <a:off x="0" y="2003202"/>
              <a:ext cx="23454091" cy="763170"/>
            </a:xfrm>
            <a:prstGeom prst="rect">
              <a:avLst/>
            </a:prstGeom>
          </p:spPr>
          <p:txBody>
            <a:bodyPr lIns="0" tIns="0" rIns="0" bIns="0" rtlCol="0" anchor="t">
              <a:spAutoFit/>
            </a:bodyPr>
            <a:lstStyle/>
            <a:p>
              <a:pPr algn="ctr">
                <a:lnSpc>
                  <a:spcPts val="4804"/>
                </a:lnSpc>
                <a:spcBef>
                  <a:spcPct val="0"/>
                </a:spcBef>
              </a:pPr>
              <a:r>
                <a:rPr lang="en-US" sz="3431">
                  <a:solidFill>
                    <a:srgbClr val="FFFFFF"/>
                  </a:solidFill>
                  <a:latin typeface="Noto Sans Bold"/>
                </a:rPr>
                <a:t>Според таа рамка, текот на часот се одвива во три фази:</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028699" y="2225570"/>
            <a:ext cx="16299408" cy="2575505"/>
            <a:chOff x="-2875958" y="2214133"/>
            <a:chExt cx="21732544" cy="3434007"/>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2484197"/>
              <a:ext cx="21732544" cy="3163943"/>
            </a:xfrm>
            <a:prstGeom prst="rect">
              <a:avLst/>
            </a:prstGeom>
          </p:spPr>
          <p:txBody>
            <a:bodyPr wrap="square" lIns="0" tIns="0" rIns="0" bIns="0" rtlCol="0" anchor="t">
              <a:spAutoFit/>
            </a:bodyPr>
            <a:lstStyle/>
            <a:p>
              <a:pPr algn="ctr">
                <a:lnSpc>
                  <a:spcPts val="9586"/>
                </a:lnSpc>
                <a:spcBef>
                  <a:spcPct val="0"/>
                </a:spcBef>
              </a:pPr>
              <a:r>
                <a:rPr lang="en-US" sz="6600" dirty="0">
                  <a:solidFill>
                    <a:srgbClr val="84E1A1"/>
                  </a:solidFill>
                  <a:latin typeface="Noto Sans Bold"/>
                </a:rPr>
                <a:t>ТЕХНИКА: ТАБЕЛА ЗА ПРЕДВИДУВАЊЕ</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3560883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318212"/>
            <a:ext cx="18033854" cy="1159543"/>
          </a:xfrm>
          <a:prstGeom prst="rect">
            <a:avLst/>
          </a:prstGeom>
        </p:spPr>
        <p:txBody>
          <a:bodyPr lIns="0" tIns="0" rIns="0" bIns="0" rtlCol="0" anchor="t">
            <a:spAutoFit/>
          </a:bodyPr>
          <a:lstStyle/>
          <a:p>
            <a:pPr algn="ctr">
              <a:lnSpc>
                <a:spcPts val="9586"/>
              </a:lnSpc>
              <a:spcBef>
                <a:spcPct val="0"/>
              </a:spcBef>
            </a:pPr>
            <a:r>
              <a:rPr lang="en-US" sz="6847" dirty="0">
                <a:solidFill>
                  <a:srgbClr val="FFFFFF"/>
                </a:solidFill>
                <a:latin typeface="Noto Sans Bold"/>
              </a:rPr>
              <a:t>ТЕХНИКА: ТАБЕЛА ЗА ПРЕДВИДУВАЊЕ</a:t>
            </a:r>
          </a:p>
        </p:txBody>
      </p:sp>
      <p:sp>
        <p:nvSpPr>
          <p:cNvPr id="5" name="TextBox 5"/>
          <p:cNvSpPr txBox="1"/>
          <p:nvPr/>
        </p:nvSpPr>
        <p:spPr>
          <a:xfrm>
            <a:off x="1028700" y="3070975"/>
            <a:ext cx="16730254" cy="6254867"/>
          </a:xfrm>
          <a:prstGeom prst="rect">
            <a:avLst/>
          </a:prstGeom>
        </p:spPr>
        <p:txBody>
          <a:bodyPr lIns="0" tIns="0" rIns="0" bIns="0" rtlCol="0" anchor="t">
            <a:spAutoFit/>
          </a:bodyPr>
          <a:lstStyle/>
          <a:p>
            <a:pPr algn="just">
              <a:lnSpc>
                <a:spcPts val="5208"/>
              </a:lnSpc>
            </a:pPr>
            <a:r>
              <a:rPr lang="en-US" sz="3720">
                <a:solidFill>
                  <a:srgbClr val="000000"/>
                </a:solidFill>
                <a:latin typeface="Arimo Bold"/>
              </a:rPr>
              <a:t>Учениците приказната ќе ја читаат во парови до одредени точки. </a:t>
            </a:r>
          </a:p>
          <a:p>
            <a:pPr algn="just">
              <a:lnSpc>
                <a:spcPts val="5208"/>
              </a:lnSpc>
            </a:pPr>
            <a:r>
              <a:rPr lang="en-US" sz="3720">
                <a:solidFill>
                  <a:srgbClr val="000000"/>
                </a:solidFill>
                <a:latin typeface="Arimo Bold"/>
              </a:rPr>
              <a:t>Се подготвува табела за предвидување.</a:t>
            </a:r>
          </a:p>
          <a:p>
            <a:pPr algn="just">
              <a:lnSpc>
                <a:spcPts val="5208"/>
              </a:lnSpc>
            </a:pPr>
            <a:r>
              <a:rPr lang="en-US" sz="3720">
                <a:solidFill>
                  <a:srgbClr val="000000"/>
                </a:solidFill>
                <a:latin typeface="Arimo Bold"/>
              </a:rPr>
              <a:t>Кога ќе го прочитаат првиот дел треба во рок од една минута да предвидат што ќе се случи понатаму и своите предвидувања ги запишуваат под деловите ШТО МИСЛИШ ДЕКА НАВИСТИНА ЌЕ СЕ СЛУЧИ? и КАКВИ ДОКАЗИ ИМАТЕ ЗА ОВА? </a:t>
            </a:r>
          </a:p>
          <a:p>
            <a:pPr algn="just">
              <a:lnSpc>
                <a:spcPts val="5208"/>
              </a:lnSpc>
            </a:pPr>
            <a:r>
              <a:rPr lang="en-US" sz="3720">
                <a:solidFill>
                  <a:srgbClr val="000000"/>
                </a:solidFill>
                <a:latin typeface="Arimo Bold"/>
              </a:rPr>
              <a:t>Потоа продолжуваат со читање на вториот дел од приказната и го опишуваат новото предвидување во соодветниот простор во ДЕЛ 2. Истото го прават и со последниот дел од приказната.</a:t>
            </a:r>
          </a:p>
          <a:p>
            <a:pPr algn="just">
              <a:lnSpc>
                <a:spcPts val="2408"/>
              </a:lnSpc>
            </a:pPr>
            <a:endParaRPr lang="en-US" sz="37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276754" y="8297846"/>
            <a:ext cx="2012883" cy="1989154"/>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grpSp>
        <p:nvGrpSpPr>
          <p:cNvPr id="4" name="Group 4"/>
          <p:cNvGrpSpPr/>
          <p:nvPr/>
        </p:nvGrpSpPr>
        <p:grpSpPr>
          <a:xfrm rot="-10800000">
            <a:off x="5650105" y="10098680"/>
            <a:ext cx="6987790" cy="188320"/>
            <a:chOff x="0" y="0"/>
            <a:chExt cx="5654934" cy="152400"/>
          </a:xfrm>
        </p:grpSpPr>
        <p:sp>
          <p:nvSpPr>
            <p:cNvPr id="5" name="Freeform 5"/>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374094" y="8394038"/>
            <a:ext cx="1915543" cy="1892962"/>
          </a:xfrm>
          <a:prstGeom prst="rect">
            <a:avLst/>
          </a:prstGeom>
        </p:spPr>
      </p:pic>
      <p:graphicFrame>
        <p:nvGraphicFramePr>
          <p:cNvPr id="7" name="Table 7"/>
          <p:cNvGraphicFramePr>
            <a:graphicFrameLocks noGrp="1"/>
          </p:cNvGraphicFramePr>
          <p:nvPr/>
        </p:nvGraphicFramePr>
        <p:xfrm>
          <a:off x="2004943" y="3150088"/>
          <a:ext cx="14369152" cy="6715125"/>
        </p:xfrm>
        <a:graphic>
          <a:graphicData uri="http://schemas.openxmlformats.org/drawingml/2006/table">
            <a:tbl>
              <a:tblPr/>
              <a:tblGrid>
                <a:gridCol w="4636744">
                  <a:extLst>
                    <a:ext uri="{9D8B030D-6E8A-4147-A177-3AD203B41FA5}">
                      <a16:colId xmlns:a16="http://schemas.microsoft.com/office/drawing/2014/main" val="20000"/>
                    </a:ext>
                  </a:extLst>
                </a:gridCol>
                <a:gridCol w="4854943">
                  <a:extLst>
                    <a:ext uri="{9D8B030D-6E8A-4147-A177-3AD203B41FA5}">
                      <a16:colId xmlns:a16="http://schemas.microsoft.com/office/drawing/2014/main" val="20001"/>
                    </a:ext>
                  </a:extLst>
                </a:gridCol>
                <a:gridCol w="4877465">
                  <a:extLst>
                    <a:ext uri="{9D8B030D-6E8A-4147-A177-3AD203B41FA5}">
                      <a16:colId xmlns:a16="http://schemas.microsoft.com/office/drawing/2014/main" val="20002"/>
                    </a:ext>
                  </a:extLst>
                </a:gridCol>
              </a:tblGrid>
              <a:tr h="4307273">
                <a:tc>
                  <a:txBody>
                    <a:bodyPr/>
                    <a:lstStyle/>
                    <a:p>
                      <a:pPr algn="l">
                        <a:defRPr/>
                      </a:pPr>
                      <a:endParaRPr/>
                    </a:p>
                    <a:p>
                      <a:r>
                        <a:rPr lang="en-US"/>
                        <a:t>  ШТО МИСЛИТЕ ДЕКА НАВИСТИНА ЌЕ СЕ</a:t>
                      </a:r>
                    </a:p>
                    <a:p>
                      <a:r>
                        <a:rPr lang="en-US"/>
                        <a:t>  СЛУЧИ</a:t>
                      </a:r>
                    </a:p>
                    <a:p>
                      <a:r>
                        <a:rPr lang="en-US" sz="3565">
                          <a:solidFill>
                            <a:srgbClr val="000000"/>
                          </a:solidFill>
                          <a:latin typeface="Open Sans"/>
                        </a:rPr>
                        <a:t>  </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endParaRPr/>
                    </a:p>
                    <a:p>
                      <a:r>
                        <a:rPr lang="en-US"/>
                        <a:t>  КАКВИ ДОКАЗИ ИМАТЕ</a:t>
                      </a:r>
                    </a:p>
                    <a:p>
                      <a:r>
                        <a:rPr lang="en-US"/>
                        <a:t>  ЗА ОВА</a:t>
                      </a:r>
                    </a:p>
                    <a:p>
                      <a:r>
                        <a:rPr lang="en-US" sz="3565">
                          <a:solidFill>
                            <a:srgbClr val="000000"/>
                          </a:solidFill>
                          <a:latin typeface="Open Sans"/>
                        </a:rPr>
                        <a:t>  </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endParaRPr/>
                    </a:p>
                    <a:p>
                      <a:r>
                        <a:rPr lang="en-US"/>
                        <a:t>  ШТО НАВИСТИНА СЕ СЛУЧИ</a:t>
                      </a:r>
                    </a:p>
                    <a:p>
                      <a:r>
                        <a:rPr lang="en-US" sz="3565">
                          <a:solidFill>
                            <a:srgbClr val="000000"/>
                          </a:solidFill>
                          <a:latin typeface="Open Sans"/>
                        </a:rPr>
                        <a:t>  </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07852">
                <a:tc>
                  <a:txBody>
                    <a:bodyPr/>
                    <a:lstStyle/>
                    <a:p>
                      <a:pPr algn="l">
                        <a:defRPr/>
                      </a:pPr>
                      <a:endParaRPr/>
                    </a:p>
                    <a:p>
                      <a:r>
                        <a:rPr lang="en-US"/>
                        <a:t>   </a:t>
                      </a:r>
                    </a:p>
                    <a:p>
                      <a:r>
                        <a:rPr lang="en-US" sz="3565">
                          <a:solidFill>
                            <a:srgbClr val="000000"/>
                          </a:solidFill>
                          <a:latin typeface="Open Sans"/>
                        </a:rPr>
                        <a:t>  </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3565">
                          <a:solidFill>
                            <a:srgbClr val="000000"/>
                          </a:solidFill>
                          <a:latin typeface="Open Sans"/>
                        </a:rPr>
                        <a:t>  </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endParaRPr/>
                    </a:p>
                    <a:p>
                      <a:r>
                        <a:rPr lang="en-US"/>
                        <a:t>   </a:t>
                      </a:r>
                    </a:p>
                    <a:p>
                      <a:r>
                        <a:rPr lang="en-US" sz="3565">
                          <a:solidFill>
                            <a:srgbClr val="000000"/>
                          </a:solidFill>
                          <a:latin typeface="Open Sans"/>
                        </a:rPr>
                        <a:t>  </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0" y="1318212"/>
            <a:ext cx="18033854" cy="1159543"/>
          </a:xfrm>
          <a:prstGeom prst="rect">
            <a:avLst/>
          </a:prstGeom>
        </p:spPr>
        <p:txBody>
          <a:bodyPr lIns="0" tIns="0" rIns="0" bIns="0" rtlCol="0" anchor="t">
            <a:spAutoFit/>
          </a:bodyPr>
          <a:lstStyle/>
          <a:p>
            <a:pPr algn="ctr">
              <a:lnSpc>
                <a:spcPts val="9586"/>
              </a:lnSpc>
              <a:spcBef>
                <a:spcPct val="0"/>
              </a:spcBef>
            </a:pPr>
            <a:r>
              <a:rPr lang="en-US" sz="6847">
                <a:solidFill>
                  <a:srgbClr val="FFFFFF"/>
                </a:solidFill>
                <a:latin typeface="Noto Sans Bold"/>
              </a:rPr>
              <a:t>ТЕХНИКА: ТАБЕЛА ЗА ПРЕДВИДУВАЊЕ</a:t>
            </a:r>
          </a:p>
        </p:txBody>
      </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0" y="1318212"/>
            <a:ext cx="18033854" cy="1159543"/>
          </a:xfrm>
          <a:prstGeom prst="rect">
            <a:avLst/>
          </a:prstGeom>
        </p:spPr>
        <p:txBody>
          <a:bodyPr lIns="0" tIns="0" rIns="0" bIns="0" rtlCol="0" anchor="t">
            <a:spAutoFit/>
          </a:bodyPr>
          <a:lstStyle/>
          <a:p>
            <a:pPr algn="ctr">
              <a:lnSpc>
                <a:spcPts val="9586"/>
              </a:lnSpc>
              <a:spcBef>
                <a:spcPct val="0"/>
              </a:spcBef>
            </a:pPr>
            <a:r>
              <a:rPr lang="en-US" sz="6847">
                <a:solidFill>
                  <a:srgbClr val="FFFFFF"/>
                </a:solidFill>
                <a:latin typeface="Noto Sans Bold"/>
              </a:rPr>
              <a:t>ТЕХНИКА: ТАБЕЛА ЗА ПРЕДВИДУВАЊЕ</a:t>
            </a:r>
          </a:p>
        </p:txBody>
      </p:sp>
      <p:sp>
        <p:nvSpPr>
          <p:cNvPr id="5" name="TextBox 5"/>
          <p:cNvSpPr txBox="1"/>
          <p:nvPr/>
        </p:nvSpPr>
        <p:spPr>
          <a:xfrm>
            <a:off x="901627" y="3737453"/>
            <a:ext cx="16230600" cy="3755606"/>
          </a:xfrm>
          <a:prstGeom prst="rect">
            <a:avLst/>
          </a:prstGeom>
        </p:spPr>
        <p:txBody>
          <a:bodyPr lIns="0" tIns="0" rIns="0" bIns="0" rtlCol="0" anchor="t">
            <a:spAutoFit/>
          </a:bodyPr>
          <a:lstStyle/>
          <a:p>
            <a:pPr algn="just">
              <a:lnSpc>
                <a:spcPts val="6468"/>
              </a:lnSpc>
            </a:pPr>
            <a:r>
              <a:rPr lang="en-US" sz="4620">
                <a:solidFill>
                  <a:srgbClr val="000000"/>
                </a:solidFill>
                <a:latin typeface="Arimo Bold"/>
              </a:rPr>
              <a:t>На крај треба да го споредат своето последно предвидување со она што навистина се случило во приказната и во предвидениот простор во табелата да напишат што навистина се случило.</a:t>
            </a:r>
          </a:p>
          <a:p>
            <a:pPr algn="just">
              <a:lnSpc>
                <a:spcPts val="3668"/>
              </a:lnSpc>
            </a:pPr>
            <a:endParaRPr lang="en-US" sz="4620">
              <a:solidFill>
                <a:srgbClr val="000000"/>
              </a:solidFill>
              <a:latin typeface="Arimo Bold"/>
            </a:endParaRPr>
          </a:p>
        </p:txBody>
      </p:sp>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8" name="Picture 8"/>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14320" y="6556188"/>
            <a:ext cx="3775317" cy="3730812"/>
          </a:xfrm>
          <a:prstGeom prst="rect">
            <a:avLst/>
          </a:prstGeom>
        </p:spPr>
      </p:pic>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5257800" y="1985310"/>
            <a:ext cx="16299408" cy="2575505"/>
            <a:chOff x="-2875958" y="2214133"/>
            <a:chExt cx="21732544" cy="3434007"/>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2484197"/>
              <a:ext cx="21732544" cy="3163943"/>
            </a:xfrm>
            <a:prstGeom prst="rect">
              <a:avLst/>
            </a:prstGeom>
          </p:spPr>
          <p:txBody>
            <a:bodyPr wrap="square" lIns="0" tIns="0" rIns="0" bIns="0" rtlCol="0" anchor="t">
              <a:spAutoFit/>
            </a:bodyPr>
            <a:lstStyle/>
            <a:p>
              <a:pPr>
                <a:lnSpc>
                  <a:spcPts val="9306"/>
                </a:lnSpc>
                <a:spcBef>
                  <a:spcPct val="0"/>
                </a:spcBef>
              </a:pPr>
              <a:r>
                <a:rPr lang="en-US" sz="6600" dirty="0">
                  <a:solidFill>
                    <a:srgbClr val="84E1A1"/>
                  </a:solidFill>
                  <a:latin typeface="Noto Sans Bold"/>
                </a:rPr>
                <a:t>ТЕХНИКА: АГЛИ </a:t>
              </a:r>
              <a:r>
                <a:rPr lang="en-US" sz="6600" dirty="0" err="1">
                  <a:solidFill>
                    <a:srgbClr val="84E1A1"/>
                  </a:solidFill>
                  <a:latin typeface="Noto Sans Bold"/>
                </a:rPr>
                <a:t>или</a:t>
              </a:r>
              <a:r>
                <a:rPr lang="en-US" sz="6600" dirty="0">
                  <a:solidFill>
                    <a:srgbClr val="84E1A1"/>
                  </a:solidFill>
                  <a:latin typeface="Noto Sans Bold"/>
                </a:rPr>
                <a:t> </a:t>
              </a:r>
              <a:endParaRPr lang="mk-MK" sz="6600" dirty="0">
                <a:solidFill>
                  <a:srgbClr val="84E1A1"/>
                </a:solidFill>
                <a:latin typeface="Noto Sans Bold"/>
              </a:endParaRPr>
            </a:p>
            <a:p>
              <a:pPr>
                <a:lnSpc>
                  <a:spcPts val="9306"/>
                </a:lnSpc>
                <a:spcBef>
                  <a:spcPct val="0"/>
                </a:spcBef>
              </a:pPr>
              <a:r>
                <a:rPr lang="en-US" sz="6600" dirty="0">
                  <a:solidFill>
                    <a:srgbClr val="84E1A1"/>
                  </a:solidFill>
                  <a:latin typeface="Noto Sans Bold"/>
                </a:rPr>
                <a:t>„</a:t>
              </a:r>
              <a:r>
                <a:rPr lang="en-US" sz="6600" dirty="0" err="1">
                  <a:solidFill>
                    <a:srgbClr val="84E1A1"/>
                  </a:solidFill>
                  <a:latin typeface="Noto Sans Bold"/>
                </a:rPr>
                <a:t>Дебатна</a:t>
              </a:r>
              <a:r>
                <a:rPr lang="en-US" sz="6600" dirty="0">
                  <a:solidFill>
                    <a:srgbClr val="84E1A1"/>
                  </a:solidFill>
                  <a:latin typeface="Noto Sans Bold"/>
                </a:rPr>
                <a:t> </a:t>
              </a:r>
              <a:r>
                <a:rPr lang="en-US" sz="6600" dirty="0" err="1">
                  <a:solidFill>
                    <a:srgbClr val="84E1A1"/>
                  </a:solidFill>
                  <a:latin typeface="Noto Sans Bold"/>
                </a:rPr>
                <a:t>техника</a:t>
              </a:r>
              <a:r>
                <a:rPr lang="en-US" sz="6600" dirty="0">
                  <a:solidFill>
                    <a:srgbClr val="84E1A1"/>
                  </a:solidFill>
                  <a:latin typeface="Noto Sans Bold"/>
                </a:rPr>
                <a:t>“</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253536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nSpc>
                <a:spcPts val="9306"/>
              </a:lnSpc>
              <a:spcBef>
                <a:spcPct val="0"/>
              </a:spcBef>
            </a:pPr>
            <a:r>
              <a:rPr lang="en-US" sz="6647" dirty="0">
                <a:solidFill>
                  <a:srgbClr val="FFFFFF"/>
                </a:solidFill>
                <a:latin typeface="Noto Sans Bold"/>
              </a:rPr>
              <a:t>ТЕХНИКА: АГЛИ </a:t>
            </a:r>
            <a:r>
              <a:rPr lang="en-US" sz="6647" dirty="0" err="1">
                <a:solidFill>
                  <a:srgbClr val="FFFFFF"/>
                </a:solidFill>
                <a:latin typeface="Noto Sans Bold"/>
              </a:rPr>
              <a:t>или</a:t>
            </a:r>
            <a:r>
              <a:rPr lang="en-US" sz="6647" dirty="0">
                <a:solidFill>
                  <a:srgbClr val="FFFFFF"/>
                </a:solidFill>
                <a:latin typeface="Noto Sans Bold"/>
              </a:rPr>
              <a:t> „</a:t>
            </a:r>
            <a:r>
              <a:rPr lang="en-US" sz="6647" dirty="0" err="1">
                <a:solidFill>
                  <a:srgbClr val="FFFFFF"/>
                </a:solidFill>
                <a:latin typeface="Noto Sans Bold"/>
              </a:rPr>
              <a:t>Дебатна</a:t>
            </a:r>
            <a:r>
              <a:rPr lang="en-US" sz="6647" dirty="0">
                <a:solidFill>
                  <a:srgbClr val="FFFFFF"/>
                </a:solidFill>
                <a:latin typeface="Noto Sans Bold"/>
              </a:rPr>
              <a:t> </a:t>
            </a:r>
            <a:r>
              <a:rPr lang="en-US" sz="6647" dirty="0" err="1">
                <a:solidFill>
                  <a:srgbClr val="FFFFFF"/>
                </a:solidFill>
                <a:latin typeface="Noto Sans Bold"/>
              </a:rPr>
              <a:t>техника</a:t>
            </a:r>
            <a:r>
              <a:rPr lang="en-US" sz="6647" dirty="0">
                <a:solidFill>
                  <a:srgbClr val="FFFFFF"/>
                </a:solidFill>
                <a:latin typeface="Noto Sans Bold"/>
              </a:rPr>
              <a:t>“</a:t>
            </a:r>
          </a:p>
        </p:txBody>
      </p:sp>
      <p:sp>
        <p:nvSpPr>
          <p:cNvPr id="5" name="TextBox 5"/>
          <p:cNvSpPr txBox="1"/>
          <p:nvPr/>
        </p:nvSpPr>
        <p:spPr>
          <a:xfrm>
            <a:off x="1191917" y="2920114"/>
            <a:ext cx="15904166" cy="7649566"/>
          </a:xfrm>
          <a:prstGeom prst="rect">
            <a:avLst/>
          </a:prstGeom>
        </p:spPr>
        <p:txBody>
          <a:bodyPr lIns="0" tIns="0" rIns="0" bIns="0" rtlCol="0" anchor="t">
            <a:spAutoFit/>
          </a:bodyPr>
          <a:lstStyle/>
          <a:p>
            <a:pPr algn="just">
              <a:lnSpc>
                <a:spcPts val="5254"/>
              </a:lnSpc>
            </a:pPr>
            <a:r>
              <a:rPr lang="en-US" sz="3753">
                <a:solidFill>
                  <a:srgbClr val="000000"/>
                </a:solidFill>
                <a:latin typeface="Arimo Bold"/>
              </a:rPr>
              <a:t> Се поставува провокативно прашање. На пример, дали родителите треба да влијаат во изборот на професијата на своите деца? </a:t>
            </a:r>
          </a:p>
          <a:p>
            <a:pPr algn="just">
              <a:lnSpc>
                <a:spcPts val="5254"/>
              </a:lnSpc>
            </a:pPr>
            <a:r>
              <a:rPr lang="en-US" sz="3753">
                <a:solidFill>
                  <a:srgbClr val="000000"/>
                </a:solidFill>
                <a:latin typeface="Arimo Bold"/>
              </a:rPr>
              <a:t>Секој индивидуално треба да размисли дали е ЗА, ПРОТИВ или ВОЗДРЖАН и ЗОШТО, со една реченица  да го аргументира </a:t>
            </a:r>
          </a:p>
          <a:p>
            <a:pPr algn="just">
              <a:lnSpc>
                <a:spcPts val="5254"/>
              </a:lnSpc>
            </a:pPr>
            <a:r>
              <a:rPr lang="en-US" sz="3753">
                <a:solidFill>
                  <a:srgbClr val="000000"/>
                </a:solidFill>
                <a:latin typeface="Arimo Bold"/>
              </a:rPr>
              <a:t>својот став.</a:t>
            </a:r>
          </a:p>
          <a:p>
            <a:pPr algn="just">
              <a:lnSpc>
                <a:spcPts val="5254"/>
              </a:lnSpc>
            </a:pPr>
            <a:r>
              <a:rPr lang="en-US" sz="3753">
                <a:solidFill>
                  <a:srgbClr val="000000"/>
                </a:solidFill>
                <a:latin typeface="Arimo Bold"/>
              </a:rPr>
              <a:t>Во три агли на училницата учениците се делат во три групи׃  </a:t>
            </a:r>
          </a:p>
          <a:p>
            <a:pPr algn="just">
              <a:lnSpc>
                <a:spcPts val="5254"/>
              </a:lnSpc>
            </a:pPr>
            <a:r>
              <a:rPr lang="en-US" sz="3753">
                <a:solidFill>
                  <a:srgbClr val="000000"/>
                </a:solidFill>
                <a:latin typeface="Arimo Bold"/>
              </a:rPr>
              <a:t>ЗА, ПРОТИВ и ВОЗДРЖАНИ.</a:t>
            </a:r>
          </a:p>
          <a:p>
            <a:pPr algn="just">
              <a:lnSpc>
                <a:spcPts val="5254"/>
              </a:lnSpc>
            </a:pPr>
            <a:r>
              <a:rPr lang="en-US" sz="3753">
                <a:solidFill>
                  <a:srgbClr val="000000"/>
                </a:solidFill>
                <a:latin typeface="Arimo Bold"/>
              </a:rPr>
              <a:t>Во име на групата еден претставник го изнесува ставот на групата и секој се труди со аргументи да преминат во нивниот </a:t>
            </a:r>
          </a:p>
          <a:p>
            <a:pPr algn="just">
              <a:lnSpc>
                <a:spcPts val="5254"/>
              </a:lnSpc>
            </a:pPr>
            <a:r>
              <a:rPr lang="en-US" sz="3753">
                <a:solidFill>
                  <a:srgbClr val="000000"/>
                </a:solidFill>
                <a:latin typeface="Arimo Bold"/>
              </a:rPr>
              <a:t>агол (група).</a:t>
            </a:r>
          </a:p>
          <a:p>
            <a:pPr algn="just">
              <a:lnSpc>
                <a:spcPts val="2503"/>
              </a:lnSpc>
            </a:pPr>
            <a:endParaRPr lang="en-US" sz="3753">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963728" y="6797284"/>
            <a:ext cx="1324272" cy="1308661"/>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nSpc>
                <a:spcPts val="9306"/>
              </a:lnSpc>
              <a:spcBef>
                <a:spcPct val="0"/>
              </a:spcBef>
            </a:pPr>
            <a:r>
              <a:rPr lang="en-US" sz="6647">
                <a:solidFill>
                  <a:srgbClr val="FFFFFF"/>
                </a:solidFill>
                <a:latin typeface="Noto Sans Bold"/>
              </a:rPr>
              <a:t>ТЕХНИКА: АГЛИ или „Дебатна техника“</a:t>
            </a:r>
          </a:p>
        </p:txBody>
      </p:sp>
      <p:sp>
        <p:nvSpPr>
          <p:cNvPr id="5" name="TextBox 5"/>
          <p:cNvSpPr txBox="1"/>
          <p:nvPr/>
        </p:nvSpPr>
        <p:spPr>
          <a:xfrm>
            <a:off x="597336" y="3503952"/>
            <a:ext cx="17161618" cy="5754348"/>
          </a:xfrm>
          <a:prstGeom prst="rect">
            <a:avLst/>
          </a:prstGeom>
        </p:spPr>
        <p:txBody>
          <a:bodyPr lIns="0" tIns="0" rIns="0" bIns="0" rtlCol="0" anchor="t">
            <a:spAutoFit/>
          </a:bodyPr>
          <a:lstStyle/>
          <a:p>
            <a:pPr algn="just">
              <a:lnSpc>
                <a:spcPts val="6048"/>
              </a:lnSpc>
            </a:pPr>
            <a:r>
              <a:rPr lang="en-US" sz="4320">
                <a:solidFill>
                  <a:srgbClr val="000000"/>
                </a:solidFill>
                <a:latin typeface="Arimo Bold"/>
              </a:rPr>
              <a:t>Потоа секој ученик добива по еден лист со две ѕвезди и една желба, на којшто го запишува своето размислување во врска со ставот што го добил од другиот, му дава два аргументи (ѕвезди) и му ја запишува својата порака (желба) во врска со ставот на другиот. Потоа со помош на шифрата, секој го добива назад својот лист со ставот и со две ѕвезди и една желба на некој свој соученик.</a:t>
            </a:r>
          </a:p>
          <a:p>
            <a:pPr algn="just">
              <a:lnSpc>
                <a:spcPts val="3248"/>
              </a:lnSpc>
            </a:pPr>
            <a:endParaRPr lang="en-US" sz="4320">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055112" y="8078816"/>
            <a:ext cx="2234525" cy="2208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2"/>
            <a:ext cx="19042608" cy="1112997"/>
            <a:chOff x="-6533558" y="2484197"/>
            <a:chExt cx="25390144"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2484197"/>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РЕЦИПРОЧНО ПРЕДАВАЊЕ</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29254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РЕЦИПРОЧНО ПРЕДАВАЊЕ</a:t>
            </a:r>
          </a:p>
        </p:txBody>
      </p:sp>
      <p:sp>
        <p:nvSpPr>
          <p:cNvPr id="5" name="TextBox 5"/>
          <p:cNvSpPr txBox="1"/>
          <p:nvPr/>
        </p:nvSpPr>
        <p:spPr>
          <a:xfrm>
            <a:off x="1028700" y="4268129"/>
            <a:ext cx="16607935" cy="3718677"/>
          </a:xfrm>
          <a:prstGeom prst="rect">
            <a:avLst/>
          </a:prstGeom>
        </p:spPr>
        <p:txBody>
          <a:bodyPr lIns="0" tIns="0" rIns="0" bIns="0" rtlCol="0" anchor="t">
            <a:spAutoFit/>
          </a:bodyPr>
          <a:lstStyle/>
          <a:p>
            <a:pPr algn="just">
              <a:lnSpc>
                <a:spcPts val="5348"/>
              </a:lnSpc>
            </a:pPr>
            <a:r>
              <a:rPr lang="en-US" sz="3820">
                <a:solidFill>
                  <a:srgbClr val="000000"/>
                </a:solidFill>
                <a:latin typeface="Arimo Bold"/>
              </a:rPr>
              <a:t>Се користи во фазата на сфаќање на значењето. </a:t>
            </a:r>
          </a:p>
          <a:p>
            <a:pPr algn="just">
              <a:lnSpc>
                <a:spcPts val="5348"/>
              </a:lnSpc>
            </a:pPr>
            <a:r>
              <a:rPr lang="en-US" sz="3820">
                <a:solidFill>
                  <a:srgbClr val="000000"/>
                </a:solidFill>
                <a:latin typeface="Arimo Bold"/>
              </a:rPr>
              <a:t>Се работи во групи од 4 до 7 ученици. </a:t>
            </a:r>
          </a:p>
          <a:p>
            <a:pPr algn="just">
              <a:lnSpc>
                <a:spcPts val="5348"/>
              </a:lnSpc>
            </a:pPr>
            <a:r>
              <a:rPr lang="en-US" sz="3820">
                <a:solidFill>
                  <a:srgbClr val="000000"/>
                </a:solidFill>
                <a:latin typeface="Arimo Bold"/>
              </a:rPr>
              <a:t>Сите ученици имаат поделено ист текст поделен во пасуси. </a:t>
            </a:r>
          </a:p>
          <a:p>
            <a:pPr algn="just">
              <a:lnSpc>
                <a:spcPts val="5348"/>
              </a:lnSpc>
            </a:pPr>
            <a:r>
              <a:rPr lang="en-US" sz="3820">
                <a:solidFill>
                  <a:srgbClr val="000000"/>
                </a:solidFill>
                <a:latin typeface="Arimo Bold"/>
              </a:rPr>
              <a:t>Еден ученик е ,,Учител“ (лидер) само за еден пасус. </a:t>
            </a:r>
          </a:p>
          <a:p>
            <a:pPr algn="just">
              <a:lnSpc>
                <a:spcPts val="5348"/>
              </a:lnSpc>
            </a:pPr>
            <a:endParaRPr lang="en-US" sz="3820">
              <a:solidFill>
                <a:srgbClr val="000000"/>
              </a:solidFill>
              <a:latin typeface="Arimo Bold"/>
            </a:endParaRPr>
          </a:p>
          <a:p>
            <a:pPr algn="just">
              <a:lnSpc>
                <a:spcPts val="2548"/>
              </a:lnSpc>
            </a:pPr>
            <a:endParaRPr lang="en-US" sz="3820">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006607" y="7042671"/>
            <a:ext cx="3283031" cy="3244329"/>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529046" y="3503952"/>
            <a:ext cx="17426141" cy="5747204"/>
          </a:xfrm>
          <a:prstGeom prst="rect">
            <a:avLst/>
          </a:prstGeom>
        </p:spPr>
        <p:txBody>
          <a:bodyPr lIns="0" tIns="0" rIns="0" bIns="0" rtlCol="0" anchor="t">
            <a:spAutoFit/>
          </a:bodyPr>
          <a:lstStyle/>
          <a:p>
            <a:pPr algn="r">
              <a:lnSpc>
                <a:spcPts val="5348"/>
              </a:lnSpc>
            </a:pPr>
            <a:r>
              <a:rPr lang="en-US" sz="3820">
                <a:solidFill>
                  <a:srgbClr val="000000"/>
                </a:solidFill>
                <a:latin typeface="Arimo Bold"/>
              </a:rPr>
              <a:t>Учениците го читаат првиот пасус. „УЧИТЕЛОТ“ ги има следните         активности</a:t>
            </a:r>
          </a:p>
          <a:p>
            <a:pPr marL="824878" lvl="1" indent="-412439" algn="just">
              <a:lnSpc>
                <a:spcPts val="5348"/>
              </a:lnSpc>
              <a:buFont typeface="Arial"/>
              <a:buChar char="•"/>
            </a:pPr>
            <a:r>
              <a:rPr lang="en-US" sz="3820">
                <a:solidFill>
                  <a:srgbClr val="000000"/>
                </a:solidFill>
                <a:latin typeface="Arimo Bold"/>
              </a:rPr>
              <a:t>Го сумира она што е прочитано</a:t>
            </a:r>
          </a:p>
          <a:p>
            <a:pPr marL="824878" lvl="1" indent="-412439" algn="just">
              <a:lnSpc>
                <a:spcPts val="5348"/>
              </a:lnSpc>
              <a:buFont typeface="Arial"/>
              <a:buChar char="•"/>
            </a:pPr>
            <a:r>
              <a:rPr lang="en-US" sz="3820">
                <a:solidFill>
                  <a:srgbClr val="000000"/>
                </a:solidFill>
                <a:latin typeface="Arimo Bold"/>
              </a:rPr>
              <a:t>Составува прашања во врска со текстот и од учениците бара да ги одговараат</a:t>
            </a:r>
          </a:p>
          <a:p>
            <a:pPr marL="824878" lvl="1" indent="-412439" algn="just">
              <a:lnSpc>
                <a:spcPts val="5348"/>
              </a:lnSpc>
              <a:buFont typeface="Arial"/>
              <a:buChar char="•"/>
            </a:pPr>
            <a:r>
              <a:rPr lang="en-US" sz="3820">
                <a:solidFill>
                  <a:srgbClr val="000000"/>
                </a:solidFill>
                <a:latin typeface="Arimo Bold"/>
              </a:rPr>
              <a:t>Им ги објаснува нејасните делови</a:t>
            </a:r>
          </a:p>
          <a:p>
            <a:pPr marL="824878" lvl="1" indent="-412439" algn="just">
              <a:lnSpc>
                <a:spcPts val="5348"/>
              </a:lnSpc>
              <a:buFont typeface="Arial"/>
              <a:buChar char="•"/>
            </a:pPr>
            <a:r>
              <a:rPr lang="en-US" sz="3820">
                <a:solidFill>
                  <a:srgbClr val="000000"/>
                </a:solidFill>
                <a:latin typeface="Arimo Bold"/>
              </a:rPr>
              <a:t>Предвидува што ќе биде напишаново следниот пасус</a:t>
            </a:r>
          </a:p>
          <a:p>
            <a:pPr marL="824878" lvl="1" indent="-412439" algn="just">
              <a:lnSpc>
                <a:spcPts val="5348"/>
              </a:lnSpc>
              <a:buFont typeface="Arial"/>
              <a:buChar char="•"/>
            </a:pPr>
            <a:r>
              <a:rPr lang="en-US" sz="3820">
                <a:solidFill>
                  <a:srgbClr val="000000"/>
                </a:solidFill>
                <a:latin typeface="Arimo Bold"/>
              </a:rPr>
              <a:t>Го избира следниот пасус.</a:t>
            </a:r>
          </a:p>
          <a:p>
            <a:pPr algn="just">
              <a:lnSpc>
                <a:spcPts val="2548"/>
              </a:lnSpc>
            </a:pPr>
            <a:endParaRPr lang="en-US" sz="3820">
              <a:solidFill>
                <a:srgbClr val="000000"/>
              </a:solidFill>
              <a:latin typeface="Arimo Bold"/>
            </a:endParaRPr>
          </a:p>
        </p:txBody>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14320" y="6556188"/>
            <a:ext cx="3775317" cy="3730812"/>
          </a:xfrm>
          <a:prstGeom prst="rect">
            <a:avLst/>
          </a:prstGeom>
        </p:spPr>
      </p:pic>
      <p:grpSp>
        <p:nvGrpSpPr>
          <p:cNvPr id="6" name="Group 6"/>
          <p:cNvGrpSpPr/>
          <p:nvPr/>
        </p:nvGrpSpPr>
        <p:grpSpPr>
          <a:xfrm rot="-10800000">
            <a:off x="5650105" y="9895559"/>
            <a:ext cx="6987790" cy="188320"/>
            <a:chOff x="0" y="0"/>
            <a:chExt cx="5654934" cy="152400"/>
          </a:xfrm>
        </p:grpSpPr>
        <p:sp>
          <p:nvSpPr>
            <p:cNvPr id="7" name="Freeform 7"/>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8" name="Group 8"/>
          <p:cNvGrpSpPr/>
          <p:nvPr/>
        </p:nvGrpSpPr>
        <p:grpSpPr>
          <a:xfrm rot="-10800000">
            <a:off x="15923010" y="764000"/>
            <a:ext cx="2364990" cy="188320"/>
            <a:chOff x="0" y="0"/>
            <a:chExt cx="1913890" cy="152400"/>
          </a:xfrm>
        </p:grpSpPr>
        <p:sp>
          <p:nvSpPr>
            <p:cNvPr id="9" name="Freeform 9"/>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10" name="TextBox 10"/>
          <p:cNvSpPr txBox="1"/>
          <p:nvPr/>
        </p:nvSpPr>
        <p:spPr>
          <a:xfrm>
            <a:off x="1637" y="1240123"/>
            <a:ext cx="18288000" cy="1287145"/>
          </a:xfrm>
          <a:prstGeom prst="rect">
            <a:avLst/>
          </a:prstGeom>
        </p:spPr>
        <p:txBody>
          <a:bodyPr lIns="0" tIns="0" rIns="0" bIns="0" rtlCol="0" anchor="t">
            <a:spAutoFit/>
          </a:bodyPr>
          <a:lstStyle/>
          <a:p>
            <a:pPr algn="ctr">
              <a:lnSpc>
                <a:spcPts val="10426"/>
              </a:lnSpc>
              <a:spcBef>
                <a:spcPct val="0"/>
              </a:spcBef>
            </a:pPr>
            <a:r>
              <a:rPr lang="en-US" sz="7447" dirty="0">
                <a:solidFill>
                  <a:schemeClr val="bg1"/>
                </a:solidFill>
                <a:latin typeface="Noto Sans Bold"/>
              </a:rPr>
              <a:t>ТЕХНИКА: РЕЦИПРОЧНО ПРЕДАВАЊЕ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3">
            <a:extLst>
              <a:ext uri="{FF2B5EF4-FFF2-40B4-BE49-F238E27FC236}">
                <a16:creationId xmlns:a16="http://schemas.microsoft.com/office/drawing/2014/main" id="{83890B24-36A8-BA04-D32B-D593A2D53FDF}"/>
              </a:ext>
            </a:extLst>
          </p:cNvPr>
          <p:cNvSpPr/>
          <p:nvPr/>
        </p:nvSpPr>
        <p:spPr>
          <a:xfrm>
            <a:off x="1981200" y="27215"/>
            <a:ext cx="14401800" cy="1572986"/>
          </a:xfrm>
          <a:prstGeom prst="rect">
            <a:avLst/>
          </a:prstGeom>
          <a:solidFill>
            <a:srgbClr val="0D39D6"/>
          </a:solidFill>
        </p:spPr>
        <p:txBody>
          <a:bodyPr/>
          <a:lstStyle/>
          <a:p>
            <a:endParaRPr lang="en-US"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E28CF30-FF9F-1AA2-DB62-F79D09ED90A2}"/>
                  </a:ext>
                </a:extLst>
              </p:cNvPr>
              <p:cNvGraphicFramePr>
                <a:graphicFrameLocks noChangeAspect="1"/>
              </p:cNvGraphicFramePr>
              <p:nvPr>
                <p:extLst>
                  <p:ext uri="{D42A27DB-BD31-4B8C-83A1-F6EECF244321}">
                    <p14:modId xmlns:p14="http://schemas.microsoft.com/office/powerpoint/2010/main" val="793851699"/>
                  </p:ext>
                </p:extLst>
              </p:nvPr>
            </p:nvGraphicFramePr>
            <p:xfrm>
              <a:off x="1219200" y="1500011"/>
              <a:ext cx="15849600" cy="8716670"/>
            </p:xfrm>
            <a:graphic>
              <a:graphicData uri="http://schemas.microsoft.com/office/powerpoint/2016/summaryzoom">
                <psuz:summaryZm>
                  <psuz:summaryZmObj sectionId="{D5DD5D69-C9F0-4CAB-A0AA-FC55D7A99B6F}">
                    <psuz:zmPr id="{B3BE7E95-4918-4F24-B4AB-72FC37EA3D86}" transitionDur="1000">
                      <p166:blipFill xmlns:p166="http://schemas.microsoft.com/office/powerpoint/2016/6/main">
                        <a:blip r:embed="rId2"/>
                        <a:stretch>
                          <a:fillRect/>
                        </a:stretch>
                      </p166:blipFill>
                      <p166:spPr xmlns:p166="http://schemas.microsoft.com/office/powerpoint/2016/6/main">
                        <a:xfrm>
                          <a:off x="733550" y="217917"/>
                          <a:ext cx="2324444" cy="1307500"/>
                        </a:xfrm>
                        <a:prstGeom prst="rect">
                          <a:avLst/>
                        </a:prstGeom>
                        <a:ln w="3175">
                          <a:solidFill>
                            <a:prstClr val="ltGray"/>
                          </a:solidFill>
                        </a:ln>
                      </p166:spPr>
                    </psuz:zmPr>
                  </psuz:summaryZmObj>
                  <psuz:summaryZmObj sectionId="{3C5C4386-B7B0-45F1-B632-1E864D4D2C1C}">
                    <psuz:zmPr id="{90BEA496-17F0-4D0A-B53C-A7C63EFB36AA}" transitionDur="1000">
                      <p166:blipFill xmlns:p166="http://schemas.microsoft.com/office/powerpoint/2016/6/main">
                        <a:blip r:embed="rId3"/>
                        <a:stretch>
                          <a:fillRect/>
                        </a:stretch>
                      </p166:blipFill>
                      <p166:spPr xmlns:p166="http://schemas.microsoft.com/office/powerpoint/2016/6/main">
                        <a:xfrm>
                          <a:off x="3145161" y="217917"/>
                          <a:ext cx="2324444" cy="1307500"/>
                        </a:xfrm>
                        <a:prstGeom prst="rect">
                          <a:avLst/>
                        </a:prstGeom>
                        <a:ln w="3175">
                          <a:solidFill>
                            <a:prstClr val="ltGray"/>
                          </a:solidFill>
                        </a:ln>
                      </p166:spPr>
                    </psuz:zmPr>
                  </psuz:summaryZmObj>
                  <psuz:summaryZmObj sectionId="{1BBA9D09-083F-4413-BEC7-ECE95364D959}">
                    <psuz:zmPr id="{D4C31F7E-84D1-4C55-A8CB-E04488A16E0D}" transitionDur="1000">
                      <p166:blipFill xmlns:p166="http://schemas.microsoft.com/office/powerpoint/2016/6/main">
                        <a:blip r:embed="rId4"/>
                        <a:stretch>
                          <a:fillRect/>
                        </a:stretch>
                      </p166:blipFill>
                      <p166:spPr xmlns:p166="http://schemas.microsoft.com/office/powerpoint/2016/6/main">
                        <a:xfrm>
                          <a:off x="5556772" y="217917"/>
                          <a:ext cx="2324444" cy="1307500"/>
                        </a:xfrm>
                        <a:prstGeom prst="rect">
                          <a:avLst/>
                        </a:prstGeom>
                        <a:ln w="3175">
                          <a:solidFill>
                            <a:prstClr val="ltGray"/>
                          </a:solidFill>
                        </a:ln>
                      </p166:spPr>
                    </psuz:zmPr>
                  </psuz:summaryZmObj>
                  <psuz:summaryZmObj sectionId="{1B936BDC-DDFD-453A-878C-3DAC723A8431}">
                    <psuz:zmPr id="{1A5B81E5-481D-4340-B507-D2DE07B2B068}" transitionDur="1000">
                      <p166:blipFill xmlns:p166="http://schemas.microsoft.com/office/powerpoint/2016/6/main">
                        <a:blip r:embed="rId5"/>
                        <a:stretch>
                          <a:fillRect/>
                        </a:stretch>
                      </p166:blipFill>
                      <p166:spPr xmlns:p166="http://schemas.microsoft.com/office/powerpoint/2016/6/main">
                        <a:xfrm>
                          <a:off x="7968383" y="217917"/>
                          <a:ext cx="2324444" cy="1307500"/>
                        </a:xfrm>
                        <a:prstGeom prst="rect">
                          <a:avLst/>
                        </a:prstGeom>
                        <a:ln w="3175">
                          <a:solidFill>
                            <a:prstClr val="ltGray"/>
                          </a:solidFill>
                        </a:ln>
                      </p166:spPr>
                    </psuz:zmPr>
                  </psuz:summaryZmObj>
                  <psuz:summaryZmObj sectionId="{320817DA-E5F5-4D98-9509-CB33EE8E5C29}">
                    <psuz:zmPr id="{DEDF6528-0668-4DAB-BE79-6C10D7947F23}" transitionDur="1000">
                      <p166:blipFill xmlns:p166="http://schemas.microsoft.com/office/powerpoint/2016/6/main">
                        <a:blip r:embed="rId6"/>
                        <a:stretch>
                          <a:fillRect/>
                        </a:stretch>
                      </p166:blipFill>
                      <p166:spPr xmlns:p166="http://schemas.microsoft.com/office/powerpoint/2016/6/main">
                        <a:xfrm>
                          <a:off x="10379994" y="217917"/>
                          <a:ext cx="2324444" cy="1307500"/>
                        </a:xfrm>
                        <a:prstGeom prst="rect">
                          <a:avLst/>
                        </a:prstGeom>
                        <a:ln w="3175">
                          <a:solidFill>
                            <a:prstClr val="ltGray"/>
                          </a:solidFill>
                        </a:ln>
                      </p166:spPr>
                    </psuz:zmPr>
                  </psuz:summaryZmObj>
                  <psuz:summaryZmObj sectionId="{6C31AE4D-7823-4A1B-9D09-460B082FAC2F}">
                    <psuz:zmPr id="{8940AB78-4320-4BE9-9406-9FE7822300E8}" transitionDur="1000">
                      <p166:blipFill xmlns:p166="http://schemas.microsoft.com/office/powerpoint/2016/6/main">
                        <a:blip r:embed="rId7"/>
                        <a:stretch>
                          <a:fillRect/>
                        </a:stretch>
                      </p166:blipFill>
                      <p166:spPr xmlns:p166="http://schemas.microsoft.com/office/powerpoint/2016/6/main">
                        <a:xfrm>
                          <a:off x="12791605" y="217917"/>
                          <a:ext cx="2324444" cy="1307500"/>
                        </a:xfrm>
                        <a:prstGeom prst="rect">
                          <a:avLst/>
                        </a:prstGeom>
                        <a:ln w="3175">
                          <a:solidFill>
                            <a:prstClr val="ltGray"/>
                          </a:solidFill>
                        </a:ln>
                      </p166:spPr>
                    </psuz:zmPr>
                  </psuz:summaryZmObj>
                  <psuz:summaryZmObj sectionId="{F24F352A-C3E8-4D76-B109-D040984D35A5}">
                    <psuz:zmPr id="{335CFEF2-F164-471A-9A1C-3E65035D7BAC}" transitionDur="1000">
                      <p166:blipFill xmlns:p166="http://schemas.microsoft.com/office/powerpoint/2016/6/main">
                        <a:blip r:embed="rId8"/>
                        <a:stretch>
                          <a:fillRect/>
                        </a:stretch>
                      </p166:blipFill>
                      <p166:spPr xmlns:p166="http://schemas.microsoft.com/office/powerpoint/2016/6/main">
                        <a:xfrm>
                          <a:off x="733550" y="1612584"/>
                          <a:ext cx="2324444" cy="1307500"/>
                        </a:xfrm>
                        <a:prstGeom prst="rect">
                          <a:avLst/>
                        </a:prstGeom>
                        <a:ln w="3175">
                          <a:solidFill>
                            <a:prstClr val="ltGray"/>
                          </a:solidFill>
                        </a:ln>
                      </p166:spPr>
                    </psuz:zmPr>
                  </psuz:summaryZmObj>
                  <psuz:summaryZmObj sectionId="{5BFF3576-A7AC-432B-8448-A792F6018C35}">
                    <psuz:zmPr id="{66FECF30-F17B-4949-B758-60B04E359925}" transitionDur="1000">
                      <p166:blipFill xmlns:p166="http://schemas.microsoft.com/office/powerpoint/2016/6/main">
                        <a:blip r:embed="rId9"/>
                        <a:stretch>
                          <a:fillRect/>
                        </a:stretch>
                      </p166:blipFill>
                      <p166:spPr xmlns:p166="http://schemas.microsoft.com/office/powerpoint/2016/6/main">
                        <a:xfrm>
                          <a:off x="3145161" y="1612584"/>
                          <a:ext cx="2324444" cy="1307500"/>
                        </a:xfrm>
                        <a:prstGeom prst="rect">
                          <a:avLst/>
                        </a:prstGeom>
                        <a:ln w="3175">
                          <a:solidFill>
                            <a:prstClr val="ltGray"/>
                          </a:solidFill>
                        </a:ln>
                      </p166:spPr>
                    </psuz:zmPr>
                  </psuz:summaryZmObj>
                  <psuz:summaryZmObj sectionId="{668D1EB3-E109-40C0-BD55-B32E66D664B7}">
                    <psuz:zmPr id="{8CC61095-AB34-4E10-B3F7-379B555393B7}" transitionDur="1000">
                      <p166:blipFill xmlns:p166="http://schemas.microsoft.com/office/powerpoint/2016/6/main">
                        <a:blip r:embed="rId10"/>
                        <a:stretch>
                          <a:fillRect/>
                        </a:stretch>
                      </p166:blipFill>
                      <p166:spPr xmlns:p166="http://schemas.microsoft.com/office/powerpoint/2016/6/main">
                        <a:xfrm>
                          <a:off x="5556772" y="1612584"/>
                          <a:ext cx="2324444" cy="1307500"/>
                        </a:xfrm>
                        <a:prstGeom prst="rect">
                          <a:avLst/>
                        </a:prstGeom>
                        <a:ln w="3175">
                          <a:solidFill>
                            <a:prstClr val="ltGray"/>
                          </a:solidFill>
                        </a:ln>
                      </p166:spPr>
                    </psuz:zmPr>
                  </psuz:summaryZmObj>
                  <psuz:summaryZmObj sectionId="{58AA0345-8258-44A7-875E-E2209DB4C904}">
                    <psuz:zmPr id="{B94D5F40-BB10-4CD3-9076-1C425C85F398}" transitionDur="1000">
                      <p166:blipFill xmlns:p166="http://schemas.microsoft.com/office/powerpoint/2016/6/main">
                        <a:blip r:embed="rId11"/>
                        <a:stretch>
                          <a:fillRect/>
                        </a:stretch>
                      </p166:blipFill>
                      <p166:spPr xmlns:p166="http://schemas.microsoft.com/office/powerpoint/2016/6/main">
                        <a:xfrm>
                          <a:off x="7968383" y="1612584"/>
                          <a:ext cx="2324444" cy="1307500"/>
                        </a:xfrm>
                        <a:prstGeom prst="rect">
                          <a:avLst/>
                        </a:prstGeom>
                        <a:ln w="3175">
                          <a:solidFill>
                            <a:prstClr val="ltGray"/>
                          </a:solidFill>
                        </a:ln>
                      </p166:spPr>
                    </psuz:zmPr>
                  </psuz:summaryZmObj>
                  <psuz:summaryZmObj sectionId="{84C77EFB-21CF-492E-AABF-09BB9E17861B}">
                    <psuz:zmPr id="{56ED84E0-C6B2-405E-8754-053D952ECB9E}" transitionDur="1000">
                      <p166:blipFill xmlns:p166="http://schemas.microsoft.com/office/powerpoint/2016/6/main">
                        <a:blip r:embed="rId12"/>
                        <a:stretch>
                          <a:fillRect/>
                        </a:stretch>
                      </p166:blipFill>
                      <p166:spPr xmlns:p166="http://schemas.microsoft.com/office/powerpoint/2016/6/main">
                        <a:xfrm>
                          <a:off x="10379994" y="1612584"/>
                          <a:ext cx="2324444" cy="1307500"/>
                        </a:xfrm>
                        <a:prstGeom prst="rect">
                          <a:avLst/>
                        </a:prstGeom>
                        <a:ln w="3175">
                          <a:solidFill>
                            <a:prstClr val="ltGray"/>
                          </a:solidFill>
                        </a:ln>
                      </p166:spPr>
                    </psuz:zmPr>
                  </psuz:summaryZmObj>
                  <psuz:summaryZmObj sectionId="{58C711FC-81E3-43D2-81D5-CA4D46712F89}">
                    <psuz:zmPr id="{CDCD91EF-5B20-4336-A21B-02F82A0889F3}" transitionDur="1000">
                      <p166:blipFill xmlns:p166="http://schemas.microsoft.com/office/powerpoint/2016/6/main">
                        <a:blip r:embed="rId13"/>
                        <a:stretch>
                          <a:fillRect/>
                        </a:stretch>
                      </p166:blipFill>
                      <p166:spPr xmlns:p166="http://schemas.microsoft.com/office/powerpoint/2016/6/main">
                        <a:xfrm>
                          <a:off x="12791605" y="1612584"/>
                          <a:ext cx="2324444" cy="1307500"/>
                        </a:xfrm>
                        <a:prstGeom prst="rect">
                          <a:avLst/>
                        </a:prstGeom>
                        <a:ln w="3175">
                          <a:solidFill>
                            <a:prstClr val="ltGray"/>
                          </a:solidFill>
                        </a:ln>
                      </p166:spPr>
                    </psuz:zmPr>
                  </psuz:summaryZmObj>
                  <psuz:summaryZmObj sectionId="{B4097636-D2A2-4B81-817C-07722BC0227B}">
                    <psuz:zmPr id="{68234EA5-E281-4F0F-89CC-AD3BEC47C1ED}" transitionDur="1000">
                      <p166:blipFill xmlns:p166="http://schemas.microsoft.com/office/powerpoint/2016/6/main">
                        <a:blip r:embed="rId14"/>
                        <a:stretch>
                          <a:fillRect/>
                        </a:stretch>
                      </p166:blipFill>
                      <p166:spPr xmlns:p166="http://schemas.microsoft.com/office/powerpoint/2016/6/main">
                        <a:xfrm>
                          <a:off x="733550" y="3007251"/>
                          <a:ext cx="2324444" cy="1307500"/>
                        </a:xfrm>
                        <a:prstGeom prst="rect">
                          <a:avLst/>
                        </a:prstGeom>
                        <a:ln w="3175">
                          <a:solidFill>
                            <a:prstClr val="ltGray"/>
                          </a:solidFill>
                        </a:ln>
                      </p166:spPr>
                    </psuz:zmPr>
                  </psuz:summaryZmObj>
                  <psuz:summaryZmObj sectionId="{1924BB58-268A-45F6-BC8B-8EEC9A00B0BB}">
                    <psuz:zmPr id="{007DEBD8-6203-49B9-9B57-D847BE22D78E}" transitionDur="1000">
                      <p166:blipFill xmlns:p166="http://schemas.microsoft.com/office/powerpoint/2016/6/main">
                        <a:blip r:embed="rId15"/>
                        <a:stretch>
                          <a:fillRect/>
                        </a:stretch>
                      </p166:blipFill>
                      <p166:spPr xmlns:p166="http://schemas.microsoft.com/office/powerpoint/2016/6/main">
                        <a:xfrm>
                          <a:off x="3145161" y="3007251"/>
                          <a:ext cx="2324444" cy="1307500"/>
                        </a:xfrm>
                        <a:prstGeom prst="rect">
                          <a:avLst/>
                        </a:prstGeom>
                        <a:ln w="3175">
                          <a:solidFill>
                            <a:prstClr val="ltGray"/>
                          </a:solidFill>
                        </a:ln>
                      </p166:spPr>
                    </psuz:zmPr>
                  </psuz:summaryZmObj>
                  <psuz:summaryZmObj sectionId="{CCF59A5B-287B-4F1F-B816-D2FE58308B1E}">
                    <psuz:zmPr id="{934ECD65-8302-436C-BE82-F6266FAC8CE6}" transitionDur="1000">
                      <p166:blipFill xmlns:p166="http://schemas.microsoft.com/office/powerpoint/2016/6/main">
                        <a:blip r:embed="rId16"/>
                        <a:stretch>
                          <a:fillRect/>
                        </a:stretch>
                      </p166:blipFill>
                      <p166:spPr xmlns:p166="http://schemas.microsoft.com/office/powerpoint/2016/6/main">
                        <a:xfrm>
                          <a:off x="5556772" y="3007251"/>
                          <a:ext cx="2324444" cy="1307500"/>
                        </a:xfrm>
                        <a:prstGeom prst="rect">
                          <a:avLst/>
                        </a:prstGeom>
                        <a:ln w="3175">
                          <a:solidFill>
                            <a:prstClr val="ltGray"/>
                          </a:solidFill>
                        </a:ln>
                      </p166:spPr>
                    </psuz:zmPr>
                  </psuz:summaryZmObj>
                  <psuz:summaryZmObj sectionId="{9DA998D8-6CBC-4604-B4B3-229B83B300A9}">
                    <psuz:zmPr id="{A586BDAA-68C6-442C-A9C6-73C402B0C9C2}" transitionDur="1000">
                      <p166:blipFill xmlns:p166="http://schemas.microsoft.com/office/powerpoint/2016/6/main">
                        <a:blip r:embed="rId17"/>
                        <a:stretch>
                          <a:fillRect/>
                        </a:stretch>
                      </p166:blipFill>
                      <p166:spPr xmlns:p166="http://schemas.microsoft.com/office/powerpoint/2016/6/main">
                        <a:xfrm>
                          <a:off x="7968383" y="3007251"/>
                          <a:ext cx="2324444" cy="1307500"/>
                        </a:xfrm>
                        <a:prstGeom prst="rect">
                          <a:avLst/>
                        </a:prstGeom>
                        <a:ln w="3175">
                          <a:solidFill>
                            <a:prstClr val="ltGray"/>
                          </a:solidFill>
                        </a:ln>
                      </p166:spPr>
                    </psuz:zmPr>
                  </psuz:summaryZmObj>
                  <psuz:summaryZmObj sectionId="{8F3BA602-6F36-4EA6-8AD1-104CDCEA9E0B}">
                    <psuz:zmPr id="{703E6BF4-4D93-438D-AAD5-BD2BCA40B1EF}" transitionDur="1000">
                      <p166:blipFill xmlns:p166="http://schemas.microsoft.com/office/powerpoint/2016/6/main">
                        <a:blip r:embed="rId18"/>
                        <a:stretch>
                          <a:fillRect/>
                        </a:stretch>
                      </p166:blipFill>
                      <p166:spPr xmlns:p166="http://schemas.microsoft.com/office/powerpoint/2016/6/main">
                        <a:xfrm>
                          <a:off x="10379994" y="3007251"/>
                          <a:ext cx="2324444" cy="1307500"/>
                        </a:xfrm>
                        <a:prstGeom prst="rect">
                          <a:avLst/>
                        </a:prstGeom>
                        <a:ln w="3175">
                          <a:solidFill>
                            <a:prstClr val="ltGray"/>
                          </a:solidFill>
                        </a:ln>
                      </p166:spPr>
                    </psuz:zmPr>
                  </psuz:summaryZmObj>
                  <psuz:summaryZmObj sectionId="{DA4A9C7C-3548-405A-B73D-366F8055C13D}">
                    <psuz:zmPr id="{14ADE58C-4362-4BB6-9387-AE16F3D62D01}" transitionDur="1000">
                      <p166:blipFill xmlns:p166="http://schemas.microsoft.com/office/powerpoint/2016/6/main">
                        <a:blip r:embed="rId19"/>
                        <a:stretch>
                          <a:fillRect/>
                        </a:stretch>
                      </p166:blipFill>
                      <p166:spPr xmlns:p166="http://schemas.microsoft.com/office/powerpoint/2016/6/main">
                        <a:xfrm>
                          <a:off x="12791605" y="3007251"/>
                          <a:ext cx="2324444" cy="1307500"/>
                        </a:xfrm>
                        <a:prstGeom prst="rect">
                          <a:avLst/>
                        </a:prstGeom>
                        <a:ln w="3175">
                          <a:solidFill>
                            <a:prstClr val="ltGray"/>
                          </a:solidFill>
                        </a:ln>
                      </p166:spPr>
                    </psuz:zmPr>
                  </psuz:summaryZmObj>
                  <psuz:summaryZmObj sectionId="{7709DBEA-BC2D-4491-8FFC-72A19B47EDE0}">
                    <psuz:zmPr id="{9FA37F1E-1F8E-4065-85E3-BA8A77A3D656}" transitionDur="1000">
                      <p166:blipFill xmlns:p166="http://schemas.microsoft.com/office/powerpoint/2016/6/main">
                        <a:blip r:embed="rId20"/>
                        <a:stretch>
                          <a:fillRect/>
                        </a:stretch>
                      </p166:blipFill>
                      <p166:spPr xmlns:p166="http://schemas.microsoft.com/office/powerpoint/2016/6/main">
                        <a:xfrm>
                          <a:off x="733550" y="4401918"/>
                          <a:ext cx="2324444" cy="1307500"/>
                        </a:xfrm>
                        <a:prstGeom prst="rect">
                          <a:avLst/>
                        </a:prstGeom>
                        <a:ln w="3175">
                          <a:solidFill>
                            <a:prstClr val="ltGray"/>
                          </a:solidFill>
                        </a:ln>
                      </p166:spPr>
                    </psuz:zmPr>
                  </psuz:summaryZmObj>
                  <psuz:summaryZmObj sectionId="{33D7570F-04E7-49E6-A979-542480409CDF}">
                    <psuz:zmPr id="{DAFEDC87-3BBA-466D-97A4-F6FA27048EC0}" transitionDur="1000">
                      <p166:blipFill xmlns:p166="http://schemas.microsoft.com/office/powerpoint/2016/6/main">
                        <a:blip r:embed="rId21"/>
                        <a:stretch>
                          <a:fillRect/>
                        </a:stretch>
                      </p166:blipFill>
                      <p166:spPr xmlns:p166="http://schemas.microsoft.com/office/powerpoint/2016/6/main">
                        <a:xfrm>
                          <a:off x="3145161" y="4401918"/>
                          <a:ext cx="2324444" cy="1307500"/>
                        </a:xfrm>
                        <a:prstGeom prst="rect">
                          <a:avLst/>
                        </a:prstGeom>
                        <a:ln w="3175">
                          <a:solidFill>
                            <a:prstClr val="ltGray"/>
                          </a:solidFill>
                        </a:ln>
                      </p166:spPr>
                    </psuz:zmPr>
                  </psuz:summaryZmObj>
                  <psuz:summaryZmObj sectionId="{7B5049FC-B1AD-4055-A2FC-054AE0F15CDD}">
                    <psuz:zmPr id="{F648ABC5-9F9B-4DE1-9E28-71ADC9A57C9A}" transitionDur="1000">
                      <p166:blipFill xmlns:p166="http://schemas.microsoft.com/office/powerpoint/2016/6/main">
                        <a:blip r:embed="rId22"/>
                        <a:stretch>
                          <a:fillRect/>
                        </a:stretch>
                      </p166:blipFill>
                      <p166:spPr xmlns:p166="http://schemas.microsoft.com/office/powerpoint/2016/6/main">
                        <a:xfrm>
                          <a:off x="5556772" y="4401918"/>
                          <a:ext cx="2324444" cy="1307500"/>
                        </a:xfrm>
                        <a:prstGeom prst="rect">
                          <a:avLst/>
                        </a:prstGeom>
                        <a:ln w="3175">
                          <a:solidFill>
                            <a:prstClr val="ltGray"/>
                          </a:solidFill>
                        </a:ln>
                      </p166:spPr>
                    </psuz:zmPr>
                  </psuz:summaryZmObj>
                  <psuz:summaryZmObj sectionId="{593CD29F-4097-4D20-A83F-6D988BB80A92}">
                    <psuz:zmPr id="{B79A3EF2-4C80-4E9E-99B9-1C5133C4BCAA}" transitionDur="1000">
                      <p166:blipFill xmlns:p166="http://schemas.microsoft.com/office/powerpoint/2016/6/main">
                        <a:blip r:embed="rId23"/>
                        <a:stretch>
                          <a:fillRect/>
                        </a:stretch>
                      </p166:blipFill>
                      <p166:spPr xmlns:p166="http://schemas.microsoft.com/office/powerpoint/2016/6/main">
                        <a:xfrm>
                          <a:off x="7968383" y="4401918"/>
                          <a:ext cx="2324444" cy="1307500"/>
                        </a:xfrm>
                        <a:prstGeom prst="rect">
                          <a:avLst/>
                        </a:prstGeom>
                        <a:ln w="3175">
                          <a:solidFill>
                            <a:prstClr val="ltGray"/>
                          </a:solidFill>
                        </a:ln>
                      </p166:spPr>
                    </psuz:zmPr>
                  </psuz:summaryZmObj>
                  <psuz:summaryZmObj sectionId="{5F432A24-50A0-4ACA-A4D6-D6DED173F6BE}">
                    <psuz:zmPr id="{02FD37AA-7E08-4489-A4D1-47A9FEC912FA}" transitionDur="1000">
                      <p166:blipFill xmlns:p166="http://schemas.microsoft.com/office/powerpoint/2016/6/main">
                        <a:blip r:embed="rId24"/>
                        <a:stretch>
                          <a:fillRect/>
                        </a:stretch>
                      </p166:blipFill>
                      <p166:spPr xmlns:p166="http://schemas.microsoft.com/office/powerpoint/2016/6/main">
                        <a:xfrm>
                          <a:off x="10379994" y="4401918"/>
                          <a:ext cx="2324444" cy="1307500"/>
                        </a:xfrm>
                        <a:prstGeom prst="rect">
                          <a:avLst/>
                        </a:prstGeom>
                        <a:ln w="3175">
                          <a:solidFill>
                            <a:prstClr val="ltGray"/>
                          </a:solidFill>
                        </a:ln>
                      </p166:spPr>
                    </psuz:zmPr>
                  </psuz:summaryZmObj>
                  <psuz:summaryZmObj sectionId="{F890E9BD-BC52-4BF6-A87D-692E77229792}">
                    <psuz:zmPr id="{CC338F46-C654-4D8F-A33B-2AF4944C93A3}" transitionDur="1000">
                      <p166:blipFill xmlns:p166="http://schemas.microsoft.com/office/powerpoint/2016/6/main">
                        <a:blip r:embed="rId25"/>
                        <a:stretch>
                          <a:fillRect/>
                        </a:stretch>
                      </p166:blipFill>
                      <p166:spPr xmlns:p166="http://schemas.microsoft.com/office/powerpoint/2016/6/main">
                        <a:xfrm>
                          <a:off x="12791605" y="4401918"/>
                          <a:ext cx="2324444" cy="1307500"/>
                        </a:xfrm>
                        <a:prstGeom prst="rect">
                          <a:avLst/>
                        </a:prstGeom>
                        <a:ln w="3175">
                          <a:solidFill>
                            <a:prstClr val="ltGray"/>
                          </a:solidFill>
                        </a:ln>
                      </p166:spPr>
                    </psuz:zmPr>
                  </psuz:summaryZmObj>
                  <psuz:summaryZmObj sectionId="{84558EB1-E0ED-4427-90B8-701902A95083}">
                    <psuz:zmPr id="{7DE6453F-D772-48E4-A510-1A8A42CF8D81}" transitionDur="1000">
                      <p166:blipFill xmlns:p166="http://schemas.microsoft.com/office/powerpoint/2016/6/main">
                        <a:blip r:embed="rId26"/>
                        <a:stretch>
                          <a:fillRect/>
                        </a:stretch>
                      </p166:blipFill>
                      <p166:spPr xmlns:p166="http://schemas.microsoft.com/office/powerpoint/2016/6/main">
                        <a:xfrm>
                          <a:off x="733550" y="5796585"/>
                          <a:ext cx="2324444" cy="1307500"/>
                        </a:xfrm>
                        <a:prstGeom prst="rect">
                          <a:avLst/>
                        </a:prstGeom>
                        <a:ln w="3175">
                          <a:solidFill>
                            <a:prstClr val="ltGray"/>
                          </a:solidFill>
                        </a:ln>
                      </p166:spPr>
                    </psuz:zmPr>
                  </psuz:summaryZmObj>
                  <psuz:summaryZmObj sectionId="{C7517A1A-FB73-4F96-B89B-A3208CD10AF6}">
                    <psuz:zmPr id="{67FC34F0-75E4-437B-BF81-CA9CD19E07FE}" transitionDur="1000">
                      <p166:blipFill xmlns:p166="http://schemas.microsoft.com/office/powerpoint/2016/6/main">
                        <a:blip r:embed="rId27"/>
                        <a:stretch>
                          <a:fillRect/>
                        </a:stretch>
                      </p166:blipFill>
                      <p166:spPr xmlns:p166="http://schemas.microsoft.com/office/powerpoint/2016/6/main">
                        <a:xfrm>
                          <a:off x="3145161" y="5796585"/>
                          <a:ext cx="2324444" cy="1307500"/>
                        </a:xfrm>
                        <a:prstGeom prst="rect">
                          <a:avLst/>
                        </a:prstGeom>
                        <a:ln w="3175">
                          <a:solidFill>
                            <a:prstClr val="ltGray"/>
                          </a:solidFill>
                        </a:ln>
                      </p166:spPr>
                    </psuz:zmPr>
                  </psuz:summaryZmObj>
                  <psuz:summaryZmObj sectionId="{87C4218E-8D4E-4933-99C1-6F3A580035F2}">
                    <psuz:zmPr id="{0253FE52-3F4B-4D1B-9E8E-35E87A52A5C5}" transitionDur="1000">
                      <p166:blipFill xmlns:p166="http://schemas.microsoft.com/office/powerpoint/2016/6/main">
                        <a:blip r:embed="rId28"/>
                        <a:stretch>
                          <a:fillRect/>
                        </a:stretch>
                      </p166:blipFill>
                      <p166:spPr xmlns:p166="http://schemas.microsoft.com/office/powerpoint/2016/6/main">
                        <a:xfrm>
                          <a:off x="5556772" y="5796585"/>
                          <a:ext cx="2324444" cy="1307500"/>
                        </a:xfrm>
                        <a:prstGeom prst="rect">
                          <a:avLst/>
                        </a:prstGeom>
                        <a:ln w="3175">
                          <a:solidFill>
                            <a:prstClr val="ltGray"/>
                          </a:solidFill>
                        </a:ln>
                      </p166:spPr>
                    </psuz:zmPr>
                  </psuz:summaryZmObj>
                  <psuz:summaryZmObj sectionId="{0AD8410C-168E-4715-9B38-2CA8C68505F0}">
                    <psuz:zmPr id="{22FEDDC6-788E-4626-9803-94088023088A}" transitionDur="1000">
                      <p166:blipFill xmlns:p166="http://schemas.microsoft.com/office/powerpoint/2016/6/main">
                        <a:blip r:embed="rId29"/>
                        <a:stretch>
                          <a:fillRect/>
                        </a:stretch>
                      </p166:blipFill>
                      <p166:spPr xmlns:p166="http://schemas.microsoft.com/office/powerpoint/2016/6/main">
                        <a:xfrm>
                          <a:off x="7968383" y="5796585"/>
                          <a:ext cx="2324444" cy="1307500"/>
                        </a:xfrm>
                        <a:prstGeom prst="rect">
                          <a:avLst/>
                        </a:prstGeom>
                        <a:ln w="3175">
                          <a:solidFill>
                            <a:prstClr val="ltGray"/>
                          </a:solidFill>
                        </a:ln>
                      </p166:spPr>
                    </psuz:zmPr>
                  </psuz:summaryZmObj>
                  <psuz:summaryZmObj sectionId="{3AA55770-A7D8-4918-9CD9-1300553D1347}">
                    <psuz:zmPr id="{371DDF97-E9E5-413A-AE12-E2A018AD6F80}" transitionDur="1000">
                      <p166:blipFill xmlns:p166="http://schemas.microsoft.com/office/powerpoint/2016/6/main">
                        <a:blip r:embed="rId30"/>
                        <a:stretch>
                          <a:fillRect/>
                        </a:stretch>
                      </p166:blipFill>
                      <p166:spPr xmlns:p166="http://schemas.microsoft.com/office/powerpoint/2016/6/main">
                        <a:xfrm>
                          <a:off x="10379994" y="5796585"/>
                          <a:ext cx="2324444" cy="1307500"/>
                        </a:xfrm>
                        <a:prstGeom prst="rect">
                          <a:avLst/>
                        </a:prstGeom>
                        <a:ln w="3175">
                          <a:solidFill>
                            <a:prstClr val="ltGray"/>
                          </a:solidFill>
                        </a:ln>
                      </p166:spPr>
                    </psuz:zmPr>
                  </psuz:summaryZmObj>
                  <psuz:summaryZmObj sectionId="{D5F97CA5-AB89-477F-9776-02FA52FBE38D}">
                    <psuz:zmPr id="{5C737978-CD5E-4881-AD42-BD38F19207AB}" transitionDur="1000">
                      <p166:blipFill xmlns:p166="http://schemas.microsoft.com/office/powerpoint/2016/6/main">
                        <a:blip r:embed="rId31"/>
                        <a:stretch>
                          <a:fillRect/>
                        </a:stretch>
                      </p166:blipFill>
                      <p166:spPr xmlns:p166="http://schemas.microsoft.com/office/powerpoint/2016/6/main">
                        <a:xfrm>
                          <a:off x="12791605" y="5796585"/>
                          <a:ext cx="2324444" cy="1307500"/>
                        </a:xfrm>
                        <a:prstGeom prst="rect">
                          <a:avLst/>
                        </a:prstGeom>
                        <a:ln w="3175">
                          <a:solidFill>
                            <a:prstClr val="ltGray"/>
                          </a:solidFill>
                        </a:ln>
                      </p166:spPr>
                    </psuz:zmPr>
                  </psuz:summaryZmObj>
                  <psuz:summaryZmObj sectionId="{110A61CE-21BB-4AF5-A3FC-36F5F18A1289}">
                    <psuz:zmPr id="{2BA13CB5-E54B-42DE-91B0-9227E1BFD1CC}" transitionDur="1000">
                      <p166:blipFill xmlns:p166="http://schemas.microsoft.com/office/powerpoint/2016/6/main">
                        <a:blip r:embed="rId32"/>
                        <a:stretch>
                          <a:fillRect/>
                        </a:stretch>
                      </p166:blipFill>
                      <p166:spPr xmlns:p166="http://schemas.microsoft.com/office/powerpoint/2016/6/main">
                        <a:xfrm>
                          <a:off x="733550" y="7191252"/>
                          <a:ext cx="2324444" cy="1307500"/>
                        </a:xfrm>
                        <a:prstGeom prst="rect">
                          <a:avLst/>
                        </a:prstGeom>
                        <a:ln w="3175">
                          <a:solidFill>
                            <a:prstClr val="ltGray"/>
                          </a:solidFill>
                        </a:ln>
                      </p166:spPr>
                    </psuz:zmPr>
                  </psuz:summaryZmObj>
                  <psuz:summaryZmObj sectionId="{DD01C97B-3136-4CE5-A902-EC0FE31D626E}">
                    <psuz:zmPr id="{FE2DC25F-F1C6-4E75-8242-70EAE0077746}" transitionDur="1000">
                      <p166:blipFill xmlns:p166="http://schemas.microsoft.com/office/powerpoint/2016/6/main">
                        <a:blip r:embed="rId33"/>
                        <a:stretch>
                          <a:fillRect/>
                        </a:stretch>
                      </p166:blipFill>
                      <p166:spPr xmlns:p166="http://schemas.microsoft.com/office/powerpoint/2016/6/main">
                        <a:xfrm>
                          <a:off x="3145161" y="7191252"/>
                          <a:ext cx="2324444" cy="1307500"/>
                        </a:xfrm>
                        <a:prstGeom prst="rect">
                          <a:avLst/>
                        </a:prstGeom>
                        <a:ln w="3175">
                          <a:solidFill>
                            <a:prstClr val="ltGray"/>
                          </a:solidFill>
                        </a:ln>
                      </p166:spPr>
                    </psuz:zmPr>
                  </psuz:summaryZmObj>
                  <psuz:summaryZmObj sectionId="{E6F6752E-E8F0-4013-A757-99D105677292}">
                    <psuz:zmPr id="{F54485DB-7A0F-4E21-AC11-63B0CF974DF9}" transitionDur="1000">
                      <p166:blipFill xmlns:p166="http://schemas.microsoft.com/office/powerpoint/2016/6/main">
                        <a:blip r:embed="rId34"/>
                        <a:stretch>
                          <a:fillRect/>
                        </a:stretch>
                      </p166:blipFill>
                      <p166:spPr xmlns:p166="http://schemas.microsoft.com/office/powerpoint/2016/6/main">
                        <a:xfrm>
                          <a:off x="5556772" y="7191252"/>
                          <a:ext cx="2324444" cy="130750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E28CF30-FF9F-1AA2-DB62-F79D09ED90A2}"/>
                  </a:ext>
                </a:extLst>
              </p:cNvPr>
              <p:cNvGrpSpPr>
                <a:grpSpLocks noGrp="1" noUngrp="1" noRot="1" noChangeAspect="1" noMove="1" noResize="1"/>
              </p:cNvGrpSpPr>
              <p:nvPr/>
            </p:nvGrpSpPr>
            <p:grpSpPr>
              <a:xfrm>
                <a:off x="1219200" y="1500011"/>
                <a:ext cx="15849600" cy="8716670"/>
                <a:chOff x="1219200" y="1500011"/>
                <a:chExt cx="15849600" cy="8716670"/>
              </a:xfrm>
            </p:grpSpPr>
            <p:pic>
              <p:nvPicPr>
                <p:cNvPr id="11" name="Picture 11">
                  <a:hlinkClick r:id="rId3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952750" y="1717928"/>
                  <a:ext cx="2324444" cy="1307500"/>
                </a:xfrm>
                <a:prstGeom prst="rect">
                  <a:avLst/>
                </a:prstGeom>
                <a:ln w="3175">
                  <a:solidFill>
                    <a:prstClr val="ltGray"/>
                  </a:solidFill>
                </a:ln>
              </p:spPr>
            </p:pic>
            <p:pic>
              <p:nvPicPr>
                <p:cNvPr id="12" name="Picture 12">
                  <a:hlinkClick r:id="rId3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64361" y="1717928"/>
                  <a:ext cx="2324444" cy="1307500"/>
                </a:xfrm>
                <a:prstGeom prst="rect">
                  <a:avLst/>
                </a:prstGeom>
                <a:ln w="3175">
                  <a:solidFill>
                    <a:prstClr val="ltGray"/>
                  </a:solidFill>
                </a:ln>
              </p:spPr>
            </p:pic>
            <p:pic>
              <p:nvPicPr>
                <p:cNvPr id="13" name="Picture 13">
                  <a:hlinkClick r:id="rId3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775972" y="1717928"/>
                  <a:ext cx="2324444" cy="1307500"/>
                </a:xfrm>
                <a:prstGeom prst="rect">
                  <a:avLst/>
                </a:prstGeom>
                <a:ln w="3175">
                  <a:solidFill>
                    <a:prstClr val="ltGray"/>
                  </a:solidFill>
                </a:ln>
              </p:spPr>
            </p:pic>
            <p:pic>
              <p:nvPicPr>
                <p:cNvPr id="14" name="Picture 14">
                  <a:hlinkClick r:id="rId3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9187583" y="1717928"/>
                  <a:ext cx="2324444" cy="1307500"/>
                </a:xfrm>
                <a:prstGeom prst="rect">
                  <a:avLst/>
                </a:prstGeom>
                <a:ln w="3175">
                  <a:solidFill>
                    <a:prstClr val="ltGray"/>
                  </a:solidFill>
                </a:ln>
              </p:spPr>
            </p:pic>
            <p:pic>
              <p:nvPicPr>
                <p:cNvPr id="15" name="Picture 15">
                  <a:hlinkClick r:id="rId3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1599194" y="1717928"/>
                  <a:ext cx="2324444" cy="1307500"/>
                </a:xfrm>
                <a:prstGeom prst="rect">
                  <a:avLst/>
                </a:prstGeom>
                <a:ln w="3175">
                  <a:solidFill>
                    <a:prstClr val="ltGray"/>
                  </a:solidFill>
                </a:ln>
              </p:spPr>
            </p:pic>
            <p:pic>
              <p:nvPicPr>
                <p:cNvPr id="16" name="Picture 16">
                  <a:hlinkClick r:id="rId4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4010805" y="1717928"/>
                  <a:ext cx="2324444" cy="1307500"/>
                </a:xfrm>
                <a:prstGeom prst="rect">
                  <a:avLst/>
                </a:prstGeom>
                <a:ln w="3175">
                  <a:solidFill>
                    <a:prstClr val="ltGray"/>
                  </a:solidFill>
                </a:ln>
              </p:spPr>
            </p:pic>
            <p:pic>
              <p:nvPicPr>
                <p:cNvPr id="17" name="Picture 17">
                  <a:hlinkClick r:id="rId4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952750" y="3112595"/>
                  <a:ext cx="2324444" cy="1307500"/>
                </a:xfrm>
                <a:prstGeom prst="rect">
                  <a:avLst/>
                </a:prstGeom>
                <a:ln w="3175">
                  <a:solidFill>
                    <a:prstClr val="ltGray"/>
                  </a:solidFill>
                </a:ln>
              </p:spPr>
            </p:pic>
            <p:pic>
              <p:nvPicPr>
                <p:cNvPr id="18" name="Picture 18">
                  <a:hlinkClick r:id="rId4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364361" y="3112595"/>
                  <a:ext cx="2324444" cy="1307500"/>
                </a:xfrm>
                <a:prstGeom prst="rect">
                  <a:avLst/>
                </a:prstGeom>
                <a:ln w="3175">
                  <a:solidFill>
                    <a:prstClr val="ltGray"/>
                  </a:solidFill>
                </a:ln>
              </p:spPr>
            </p:pic>
            <p:pic>
              <p:nvPicPr>
                <p:cNvPr id="19" name="Picture 19">
                  <a:hlinkClick r:id="rId4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6775972" y="3112595"/>
                  <a:ext cx="2324444" cy="1307500"/>
                </a:xfrm>
                <a:prstGeom prst="rect">
                  <a:avLst/>
                </a:prstGeom>
                <a:ln w="3175">
                  <a:solidFill>
                    <a:prstClr val="ltGray"/>
                  </a:solidFill>
                </a:ln>
              </p:spPr>
            </p:pic>
            <p:pic>
              <p:nvPicPr>
                <p:cNvPr id="20" name="Picture 20">
                  <a:hlinkClick r:id="rId4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9187583" y="3112595"/>
                  <a:ext cx="2324444" cy="1307500"/>
                </a:xfrm>
                <a:prstGeom prst="rect">
                  <a:avLst/>
                </a:prstGeom>
                <a:ln w="3175">
                  <a:solidFill>
                    <a:prstClr val="ltGray"/>
                  </a:solidFill>
                </a:ln>
              </p:spPr>
            </p:pic>
            <p:pic>
              <p:nvPicPr>
                <p:cNvPr id="21" name="Picture 21">
                  <a:hlinkClick r:id="rId4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11599194" y="3112595"/>
                  <a:ext cx="2324444" cy="1307500"/>
                </a:xfrm>
                <a:prstGeom prst="rect">
                  <a:avLst/>
                </a:prstGeom>
                <a:ln w="3175">
                  <a:solidFill>
                    <a:prstClr val="ltGray"/>
                  </a:solidFill>
                </a:ln>
              </p:spPr>
            </p:pic>
            <p:pic>
              <p:nvPicPr>
                <p:cNvPr id="22" name="Picture 22">
                  <a:hlinkClick r:id="rId4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4010805" y="3112595"/>
                  <a:ext cx="2324444" cy="1307500"/>
                </a:xfrm>
                <a:prstGeom prst="rect">
                  <a:avLst/>
                </a:prstGeom>
                <a:ln w="3175">
                  <a:solidFill>
                    <a:prstClr val="ltGray"/>
                  </a:solidFill>
                </a:ln>
              </p:spPr>
            </p:pic>
            <p:pic>
              <p:nvPicPr>
                <p:cNvPr id="23" name="Picture 23">
                  <a:hlinkClick r:id="rId4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1952750" y="4507262"/>
                  <a:ext cx="2324444" cy="1307500"/>
                </a:xfrm>
                <a:prstGeom prst="rect">
                  <a:avLst/>
                </a:prstGeom>
                <a:ln w="3175">
                  <a:solidFill>
                    <a:prstClr val="ltGray"/>
                  </a:solidFill>
                </a:ln>
              </p:spPr>
            </p:pic>
            <p:pic>
              <p:nvPicPr>
                <p:cNvPr id="24" name="Picture 24">
                  <a:hlinkClick r:id="rId48"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64361" y="4507262"/>
                  <a:ext cx="2324444" cy="1307500"/>
                </a:xfrm>
                <a:prstGeom prst="rect">
                  <a:avLst/>
                </a:prstGeom>
                <a:ln w="3175">
                  <a:solidFill>
                    <a:prstClr val="ltGray"/>
                  </a:solidFill>
                </a:ln>
              </p:spPr>
            </p:pic>
            <p:pic>
              <p:nvPicPr>
                <p:cNvPr id="25" name="Picture 25">
                  <a:hlinkClick r:id="rId49"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775972" y="4507262"/>
                  <a:ext cx="2324444" cy="1307500"/>
                </a:xfrm>
                <a:prstGeom prst="rect">
                  <a:avLst/>
                </a:prstGeom>
                <a:ln w="3175">
                  <a:solidFill>
                    <a:prstClr val="ltGray"/>
                  </a:solidFill>
                </a:ln>
              </p:spPr>
            </p:pic>
            <p:pic>
              <p:nvPicPr>
                <p:cNvPr id="26" name="Picture 26">
                  <a:hlinkClick r:id="rId50"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9187583" y="4507262"/>
                  <a:ext cx="2324444" cy="1307500"/>
                </a:xfrm>
                <a:prstGeom prst="rect">
                  <a:avLst/>
                </a:prstGeom>
                <a:ln w="3175">
                  <a:solidFill>
                    <a:prstClr val="ltGray"/>
                  </a:solidFill>
                </a:ln>
              </p:spPr>
            </p:pic>
            <p:pic>
              <p:nvPicPr>
                <p:cNvPr id="27" name="Picture 27">
                  <a:hlinkClick r:id="rId51"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11599194" y="4507262"/>
                  <a:ext cx="2324444" cy="1307500"/>
                </a:xfrm>
                <a:prstGeom prst="rect">
                  <a:avLst/>
                </a:prstGeom>
                <a:ln w="3175">
                  <a:solidFill>
                    <a:prstClr val="ltGray"/>
                  </a:solidFill>
                </a:ln>
              </p:spPr>
            </p:pic>
            <p:pic>
              <p:nvPicPr>
                <p:cNvPr id="28" name="Picture 28">
                  <a:hlinkClick r:id="rId52"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14010805" y="4507262"/>
                  <a:ext cx="2324444" cy="1307500"/>
                </a:xfrm>
                <a:prstGeom prst="rect">
                  <a:avLst/>
                </a:prstGeom>
                <a:ln w="3175">
                  <a:solidFill>
                    <a:prstClr val="ltGray"/>
                  </a:solidFill>
                </a:ln>
              </p:spPr>
            </p:pic>
            <p:pic>
              <p:nvPicPr>
                <p:cNvPr id="29" name="Picture 29">
                  <a:hlinkClick r:id="rId53"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1952750" y="5901929"/>
                  <a:ext cx="2324444" cy="1307500"/>
                </a:xfrm>
                <a:prstGeom prst="rect">
                  <a:avLst/>
                </a:prstGeom>
                <a:ln w="3175">
                  <a:solidFill>
                    <a:prstClr val="ltGray"/>
                  </a:solidFill>
                </a:ln>
              </p:spPr>
            </p:pic>
            <p:pic>
              <p:nvPicPr>
                <p:cNvPr id="30" name="Picture 30">
                  <a:hlinkClick r:id="rId54"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4364361" y="5901929"/>
                  <a:ext cx="2324444" cy="1307500"/>
                </a:xfrm>
                <a:prstGeom prst="rect">
                  <a:avLst/>
                </a:prstGeom>
                <a:ln w="3175">
                  <a:solidFill>
                    <a:prstClr val="ltGray"/>
                  </a:solidFill>
                </a:ln>
              </p:spPr>
            </p:pic>
            <p:pic>
              <p:nvPicPr>
                <p:cNvPr id="31" name="Picture 31">
                  <a:hlinkClick r:id="rId55"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6775972" y="5901929"/>
                  <a:ext cx="2324444" cy="1307500"/>
                </a:xfrm>
                <a:prstGeom prst="rect">
                  <a:avLst/>
                </a:prstGeom>
                <a:ln w="3175">
                  <a:solidFill>
                    <a:prstClr val="ltGray"/>
                  </a:solidFill>
                </a:ln>
              </p:spPr>
            </p:pic>
            <p:pic>
              <p:nvPicPr>
                <p:cNvPr id="32" name="Picture 32">
                  <a:hlinkClick r:id="rId56"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9187583" y="5901929"/>
                  <a:ext cx="2324444" cy="1307500"/>
                </a:xfrm>
                <a:prstGeom prst="rect">
                  <a:avLst/>
                </a:prstGeom>
                <a:ln w="3175">
                  <a:solidFill>
                    <a:prstClr val="ltGray"/>
                  </a:solidFill>
                </a:ln>
              </p:spPr>
            </p:pic>
            <p:pic>
              <p:nvPicPr>
                <p:cNvPr id="33" name="Picture 33">
                  <a:hlinkClick r:id="rId57"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11599194" y="5901929"/>
                  <a:ext cx="2324444" cy="1307500"/>
                </a:xfrm>
                <a:prstGeom prst="rect">
                  <a:avLst/>
                </a:prstGeom>
                <a:ln w="3175">
                  <a:solidFill>
                    <a:prstClr val="ltGray"/>
                  </a:solidFill>
                </a:ln>
              </p:spPr>
            </p:pic>
            <p:pic>
              <p:nvPicPr>
                <p:cNvPr id="34" name="Picture 34">
                  <a:hlinkClick r:id="rId58"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14010805" y="5901929"/>
                  <a:ext cx="2324444" cy="1307500"/>
                </a:xfrm>
                <a:prstGeom prst="rect">
                  <a:avLst/>
                </a:prstGeom>
                <a:ln w="3175">
                  <a:solidFill>
                    <a:prstClr val="ltGray"/>
                  </a:solidFill>
                </a:ln>
              </p:spPr>
            </p:pic>
            <p:pic>
              <p:nvPicPr>
                <p:cNvPr id="35" name="Picture 35">
                  <a:hlinkClick r:id="rId59"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1952750" y="7296596"/>
                  <a:ext cx="2324444" cy="1307500"/>
                </a:xfrm>
                <a:prstGeom prst="rect">
                  <a:avLst/>
                </a:prstGeom>
                <a:ln w="3175">
                  <a:solidFill>
                    <a:prstClr val="ltGray"/>
                  </a:solidFill>
                </a:ln>
              </p:spPr>
            </p:pic>
            <p:pic>
              <p:nvPicPr>
                <p:cNvPr id="36" name="Picture 36">
                  <a:hlinkClick r:id="rId60"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4364361" y="7296596"/>
                  <a:ext cx="2324444" cy="1307500"/>
                </a:xfrm>
                <a:prstGeom prst="rect">
                  <a:avLst/>
                </a:prstGeom>
                <a:ln w="3175">
                  <a:solidFill>
                    <a:prstClr val="ltGray"/>
                  </a:solidFill>
                </a:ln>
              </p:spPr>
            </p:pic>
            <p:pic>
              <p:nvPicPr>
                <p:cNvPr id="37" name="Picture 37">
                  <a:hlinkClick r:id="rId61" action="ppaction://hlinksldjump"/>
                </p:cNvPr>
                <p:cNvPicPr>
                  <a:picLocks noSelect="1" noRot="1" noChangeAspect="1" noMove="1" noResize="1" noEditPoints="1" noAdjustHandles="1" noChangeArrowheads="1" noChangeShapeType="1"/>
                </p:cNvPicPr>
                <p:nvPr/>
              </p:nvPicPr>
              <p:blipFill>
                <a:blip r:embed="rId28"/>
                <a:stretch>
                  <a:fillRect/>
                </a:stretch>
              </p:blipFill>
              <p:spPr>
                <a:xfrm>
                  <a:off x="6775972" y="7296596"/>
                  <a:ext cx="2324444" cy="1307500"/>
                </a:xfrm>
                <a:prstGeom prst="rect">
                  <a:avLst/>
                </a:prstGeom>
                <a:ln w="3175">
                  <a:solidFill>
                    <a:prstClr val="ltGray"/>
                  </a:solidFill>
                </a:ln>
              </p:spPr>
            </p:pic>
            <p:pic>
              <p:nvPicPr>
                <p:cNvPr id="38" name="Picture 38">
                  <a:hlinkClick r:id="rId62" action="ppaction://hlinksldjump"/>
                </p:cNvPr>
                <p:cNvPicPr>
                  <a:picLocks noSelect="1" noRot="1" noChangeAspect="1" noMove="1" noResize="1" noEditPoints="1" noAdjustHandles="1" noChangeArrowheads="1" noChangeShapeType="1"/>
                </p:cNvPicPr>
                <p:nvPr/>
              </p:nvPicPr>
              <p:blipFill>
                <a:blip r:embed="rId29"/>
                <a:stretch>
                  <a:fillRect/>
                </a:stretch>
              </p:blipFill>
              <p:spPr>
                <a:xfrm>
                  <a:off x="9187583" y="7296596"/>
                  <a:ext cx="2324444" cy="1307500"/>
                </a:xfrm>
                <a:prstGeom prst="rect">
                  <a:avLst/>
                </a:prstGeom>
                <a:ln w="3175">
                  <a:solidFill>
                    <a:prstClr val="ltGray"/>
                  </a:solidFill>
                </a:ln>
              </p:spPr>
            </p:pic>
            <p:pic>
              <p:nvPicPr>
                <p:cNvPr id="39" name="Picture 39">
                  <a:hlinkClick r:id="rId63" action="ppaction://hlinksldjump"/>
                </p:cNvPr>
                <p:cNvPicPr>
                  <a:picLocks noSelect="1" noRot="1" noChangeAspect="1" noMove="1" noResize="1" noEditPoints="1" noAdjustHandles="1" noChangeArrowheads="1" noChangeShapeType="1"/>
                </p:cNvPicPr>
                <p:nvPr/>
              </p:nvPicPr>
              <p:blipFill>
                <a:blip r:embed="rId30"/>
                <a:stretch>
                  <a:fillRect/>
                </a:stretch>
              </p:blipFill>
              <p:spPr>
                <a:xfrm>
                  <a:off x="11599194" y="7296596"/>
                  <a:ext cx="2324444" cy="1307500"/>
                </a:xfrm>
                <a:prstGeom prst="rect">
                  <a:avLst/>
                </a:prstGeom>
                <a:ln w="3175">
                  <a:solidFill>
                    <a:prstClr val="ltGray"/>
                  </a:solidFill>
                </a:ln>
              </p:spPr>
            </p:pic>
            <p:pic>
              <p:nvPicPr>
                <p:cNvPr id="40" name="Picture 40">
                  <a:hlinkClick r:id="rId64" action="ppaction://hlinksldjump"/>
                </p:cNvPr>
                <p:cNvPicPr>
                  <a:picLocks noSelect="1" noRot="1" noChangeAspect="1" noMove="1" noResize="1" noEditPoints="1" noAdjustHandles="1" noChangeArrowheads="1" noChangeShapeType="1"/>
                </p:cNvPicPr>
                <p:nvPr/>
              </p:nvPicPr>
              <p:blipFill>
                <a:blip r:embed="rId31"/>
                <a:stretch>
                  <a:fillRect/>
                </a:stretch>
              </p:blipFill>
              <p:spPr>
                <a:xfrm>
                  <a:off x="14010805" y="7296596"/>
                  <a:ext cx="2324444" cy="1307500"/>
                </a:xfrm>
                <a:prstGeom prst="rect">
                  <a:avLst/>
                </a:prstGeom>
                <a:ln w="3175">
                  <a:solidFill>
                    <a:prstClr val="ltGray"/>
                  </a:solidFill>
                </a:ln>
              </p:spPr>
            </p:pic>
            <p:pic>
              <p:nvPicPr>
                <p:cNvPr id="41" name="Picture 41">
                  <a:hlinkClick r:id="rId65" action="ppaction://hlinksldjump"/>
                </p:cNvPr>
                <p:cNvPicPr>
                  <a:picLocks noSelect="1" noRot="1" noChangeAspect="1" noMove="1" noResize="1" noEditPoints="1" noAdjustHandles="1" noChangeArrowheads="1" noChangeShapeType="1"/>
                </p:cNvPicPr>
                <p:nvPr/>
              </p:nvPicPr>
              <p:blipFill>
                <a:blip r:embed="rId32"/>
                <a:stretch>
                  <a:fillRect/>
                </a:stretch>
              </p:blipFill>
              <p:spPr>
                <a:xfrm>
                  <a:off x="1952750" y="8691263"/>
                  <a:ext cx="2324444" cy="1307500"/>
                </a:xfrm>
                <a:prstGeom prst="rect">
                  <a:avLst/>
                </a:prstGeom>
                <a:ln w="3175">
                  <a:solidFill>
                    <a:prstClr val="ltGray"/>
                  </a:solidFill>
                </a:ln>
              </p:spPr>
            </p:pic>
            <p:pic>
              <p:nvPicPr>
                <p:cNvPr id="42" name="Picture 42">
                  <a:hlinkClick r:id="rId66" action="ppaction://hlinksldjump"/>
                </p:cNvPr>
                <p:cNvPicPr>
                  <a:picLocks noSelect="1" noRot="1" noChangeAspect="1" noMove="1" noResize="1" noEditPoints="1" noAdjustHandles="1" noChangeArrowheads="1" noChangeShapeType="1"/>
                </p:cNvPicPr>
                <p:nvPr/>
              </p:nvPicPr>
              <p:blipFill>
                <a:blip r:embed="rId33"/>
                <a:stretch>
                  <a:fillRect/>
                </a:stretch>
              </p:blipFill>
              <p:spPr>
                <a:xfrm>
                  <a:off x="4364361" y="8691263"/>
                  <a:ext cx="2324444" cy="1307500"/>
                </a:xfrm>
                <a:prstGeom prst="rect">
                  <a:avLst/>
                </a:prstGeom>
                <a:ln w="3175">
                  <a:solidFill>
                    <a:prstClr val="ltGray"/>
                  </a:solidFill>
                </a:ln>
              </p:spPr>
            </p:pic>
            <p:pic>
              <p:nvPicPr>
                <p:cNvPr id="43" name="Picture 43">
                  <a:hlinkClick r:id="rId67" action="ppaction://hlinksldjump"/>
                </p:cNvPr>
                <p:cNvPicPr>
                  <a:picLocks noSelect="1" noRot="1" noChangeAspect="1" noMove="1" noResize="1" noEditPoints="1" noAdjustHandles="1" noChangeArrowheads="1" noChangeShapeType="1"/>
                </p:cNvPicPr>
                <p:nvPr/>
              </p:nvPicPr>
              <p:blipFill>
                <a:blip r:embed="rId34"/>
                <a:stretch>
                  <a:fillRect/>
                </a:stretch>
              </p:blipFill>
              <p:spPr>
                <a:xfrm>
                  <a:off x="6775972" y="8691263"/>
                  <a:ext cx="2324444" cy="1307500"/>
                </a:xfrm>
                <a:prstGeom prst="rect">
                  <a:avLst/>
                </a:prstGeom>
                <a:ln w="3175">
                  <a:solidFill>
                    <a:prstClr val="ltGray"/>
                  </a:solidFill>
                </a:ln>
              </p:spPr>
            </p:pic>
          </p:grpSp>
        </mc:Fallback>
      </mc:AlternateContent>
      <p:pic>
        <p:nvPicPr>
          <p:cNvPr id="7" name="Picture 6">
            <a:extLst>
              <a:ext uri="{FF2B5EF4-FFF2-40B4-BE49-F238E27FC236}">
                <a16:creationId xmlns:a16="http://schemas.microsoft.com/office/drawing/2014/main" id="{A50AE368-68D8-0AFF-3330-F9C214BE2CD8}"/>
              </a:ext>
            </a:extLst>
          </p:cNvPr>
          <p:cNvPicPr>
            <a:picLocks noChangeAspect="1"/>
          </p:cNvPicPr>
          <p:nvPr/>
        </p:nvPicPr>
        <p:blipFill>
          <a:blip r:embed="rId68"/>
          <a:stretch>
            <a:fillRect/>
          </a:stretch>
        </p:blipFill>
        <p:spPr>
          <a:xfrm>
            <a:off x="3124200" y="-342900"/>
            <a:ext cx="12979509" cy="2542252"/>
          </a:xfrm>
          <a:prstGeom prst="rect">
            <a:avLst/>
          </a:prstGeom>
        </p:spPr>
      </p:pic>
    </p:spTree>
    <p:extLst>
      <p:ext uri="{BB962C8B-B14F-4D97-AF65-F5344CB8AC3E}">
        <p14:creationId xmlns:p14="http://schemas.microsoft.com/office/powerpoint/2010/main" val="1424599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2"/>
            <a:ext cx="19042608" cy="1112997"/>
            <a:chOff x="-6533558" y="2484197"/>
            <a:chExt cx="25390144"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2484197"/>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БУРА НА ИДЕИ</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413625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БУРА НА ИДЕИ</a:t>
            </a:r>
          </a:p>
        </p:txBody>
      </p:sp>
      <p:sp>
        <p:nvSpPr>
          <p:cNvPr id="5" name="TextBox 5"/>
          <p:cNvSpPr txBox="1"/>
          <p:nvPr/>
        </p:nvSpPr>
        <p:spPr>
          <a:xfrm>
            <a:off x="332813" y="2786316"/>
            <a:ext cx="17367358" cy="7569184"/>
          </a:xfrm>
          <a:prstGeom prst="rect">
            <a:avLst/>
          </a:prstGeom>
        </p:spPr>
        <p:txBody>
          <a:bodyPr lIns="0" tIns="0" rIns="0" bIns="0" rtlCol="0" anchor="t">
            <a:spAutoFit/>
          </a:bodyPr>
          <a:lstStyle/>
          <a:p>
            <a:pPr>
              <a:lnSpc>
                <a:spcPts val="5208"/>
              </a:lnSpc>
            </a:pPr>
            <a:r>
              <a:rPr lang="en-US" sz="3720">
                <a:solidFill>
                  <a:srgbClr val="000000"/>
                </a:solidFill>
                <a:latin typeface="Arimo Bold"/>
              </a:rPr>
              <a:t>Со оваа наставна техника се поттикнуваат различни идеи и мислења или предзнаења за одделно прашање.</a:t>
            </a:r>
          </a:p>
          <a:p>
            <a:pPr>
              <a:lnSpc>
                <a:spcPts val="5208"/>
              </a:lnSpc>
            </a:pPr>
            <a:r>
              <a:rPr lang="en-US" sz="3720">
                <a:solidFill>
                  <a:srgbClr val="000000"/>
                </a:solidFill>
                <a:latin typeface="Arimo Bold"/>
              </a:rPr>
              <a:t>ЧЕКОРИ׃ </a:t>
            </a:r>
          </a:p>
          <a:p>
            <a:pPr marL="803289" lvl="1" indent="-401644">
              <a:lnSpc>
                <a:spcPts val="5208"/>
              </a:lnSpc>
              <a:buFont typeface="Arial"/>
              <a:buChar char="•"/>
            </a:pPr>
            <a:r>
              <a:rPr lang="en-US" sz="3720">
                <a:solidFill>
                  <a:srgbClr val="000000"/>
                </a:solidFill>
                <a:latin typeface="Arimo Bold"/>
              </a:rPr>
              <a:t>Наставникот поставува прашање за кое бара првични идеи и мислења</a:t>
            </a:r>
          </a:p>
          <a:p>
            <a:pPr marL="803289" lvl="1" indent="-401644">
              <a:lnSpc>
                <a:spcPts val="5208"/>
              </a:lnSpc>
              <a:buFont typeface="Arial"/>
              <a:buChar char="•"/>
            </a:pPr>
            <a:r>
              <a:rPr lang="en-US" sz="3720">
                <a:solidFill>
                  <a:srgbClr val="000000"/>
                </a:solidFill>
                <a:latin typeface="Arimo Bold"/>
              </a:rPr>
              <a:t>Ученицитеиндивидуално ги запишуваат сопствените идеи и мислења</a:t>
            </a:r>
          </a:p>
          <a:p>
            <a:pPr marL="803289" lvl="1" indent="-401644">
              <a:lnSpc>
                <a:spcPts val="5208"/>
              </a:lnSpc>
              <a:buFont typeface="Arial"/>
              <a:buChar char="•"/>
            </a:pPr>
            <a:r>
              <a:rPr lang="en-US" sz="3720">
                <a:solidFill>
                  <a:srgbClr val="000000"/>
                </a:solidFill>
                <a:latin typeface="Arimo Bold"/>
              </a:rPr>
              <a:t>Запишаните  идеи и мислења можат да ги споделатво пар, во група или целиот клас </a:t>
            </a:r>
          </a:p>
          <a:p>
            <a:pPr marL="803289" lvl="1" indent="-401644">
              <a:lnSpc>
                <a:spcPts val="5208"/>
              </a:lnSpc>
              <a:buFont typeface="Arial"/>
              <a:buChar char="•"/>
            </a:pPr>
            <a:r>
              <a:rPr lang="en-US" sz="3720">
                <a:solidFill>
                  <a:srgbClr val="000000"/>
                </a:solidFill>
                <a:latin typeface="Arimo Bold"/>
              </a:rPr>
              <a:t>Учениците на покана од наставникот ги кажуваат идеите и мислењата </a:t>
            </a:r>
          </a:p>
          <a:p>
            <a:pPr marL="803289" lvl="1" indent="-401644">
              <a:lnSpc>
                <a:spcPts val="5208"/>
              </a:lnSpc>
              <a:buFont typeface="Arial"/>
              <a:buChar char="•"/>
            </a:pPr>
            <a:r>
              <a:rPr lang="en-US" sz="3720">
                <a:solidFill>
                  <a:srgbClr val="000000"/>
                </a:solidFill>
                <a:latin typeface="Arimo Bold"/>
              </a:rPr>
              <a:t>Наставникот или учениците ги запишуваат сите кажани идеи и мислења на таблата.</a:t>
            </a:r>
          </a:p>
          <a:p>
            <a:pPr>
              <a:lnSpc>
                <a:spcPts val="2408"/>
              </a:lnSpc>
            </a:pPr>
            <a:endParaRPr lang="en-US" sz="3720">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738301" y="3499479"/>
            <a:ext cx="2549699" cy="2519642"/>
          </a:xfrm>
          <a:prstGeom prst="rect">
            <a:avLst/>
          </a:prstGeom>
        </p:spPr>
      </p:pic>
      <p:grpSp>
        <p:nvGrpSpPr>
          <p:cNvPr id="7" name="Group 7"/>
          <p:cNvGrpSpPr/>
          <p:nvPr/>
        </p:nvGrpSpPr>
        <p:grpSpPr>
          <a:xfrm rot="-10800000">
            <a:off x="6473065" y="9777993"/>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БУРА НА ИДЕИ</a:t>
            </a:r>
          </a:p>
        </p:txBody>
      </p:sp>
      <p:sp>
        <p:nvSpPr>
          <p:cNvPr id="5" name="TextBox 5"/>
          <p:cNvSpPr txBox="1"/>
          <p:nvPr/>
        </p:nvSpPr>
        <p:spPr>
          <a:xfrm>
            <a:off x="332813" y="3403536"/>
            <a:ext cx="17426141" cy="6341095"/>
          </a:xfrm>
          <a:prstGeom prst="rect">
            <a:avLst/>
          </a:prstGeom>
        </p:spPr>
        <p:txBody>
          <a:bodyPr lIns="0" tIns="0" rIns="0" bIns="0" rtlCol="0" anchor="t">
            <a:spAutoFit/>
          </a:bodyPr>
          <a:lstStyle/>
          <a:p>
            <a:pPr>
              <a:lnSpc>
                <a:spcPts val="5208"/>
              </a:lnSpc>
            </a:pPr>
            <a:r>
              <a:rPr lang="en-US" sz="3720" b="1" dirty="0">
                <a:solidFill>
                  <a:srgbClr val="000000"/>
                </a:solidFill>
                <a:latin typeface="Arimo Bold"/>
              </a:rPr>
              <a:t>ПРАВИЛА НА НАСТАВНИКОТ</a:t>
            </a:r>
          </a:p>
          <a:p>
            <a:pPr marL="803289" lvl="1" indent="-401644">
              <a:lnSpc>
                <a:spcPts val="5208"/>
              </a:lnSpc>
              <a:buFont typeface="Arial"/>
              <a:buChar char="•"/>
            </a:pPr>
            <a:r>
              <a:rPr lang="en-US" sz="3720" dirty="0" err="1">
                <a:solidFill>
                  <a:srgbClr val="000000"/>
                </a:solidFill>
                <a:latin typeface="Arimo Bold"/>
              </a:rPr>
              <a:t>Го</a:t>
            </a:r>
            <a:r>
              <a:rPr lang="en-US" sz="3720" dirty="0">
                <a:solidFill>
                  <a:srgbClr val="000000"/>
                </a:solidFill>
                <a:latin typeface="Arimo Bold"/>
              </a:rPr>
              <a:t> </a:t>
            </a:r>
            <a:r>
              <a:rPr lang="en-US" sz="3720" dirty="0" err="1">
                <a:solidFill>
                  <a:srgbClr val="000000"/>
                </a:solidFill>
                <a:latin typeface="Arimo Bold"/>
              </a:rPr>
              <a:t>планира</a:t>
            </a:r>
            <a:r>
              <a:rPr lang="en-US" sz="3720" dirty="0">
                <a:solidFill>
                  <a:srgbClr val="000000"/>
                </a:solidFill>
                <a:latin typeface="Arimo Bold"/>
              </a:rPr>
              <a:t> </a:t>
            </a:r>
            <a:r>
              <a:rPr lang="en-US" sz="3720" dirty="0" err="1">
                <a:solidFill>
                  <a:srgbClr val="000000"/>
                </a:solidFill>
                <a:latin typeface="Arimo Bold"/>
              </a:rPr>
              <a:t>потребното</a:t>
            </a:r>
            <a:r>
              <a:rPr lang="en-US" sz="3720" dirty="0">
                <a:solidFill>
                  <a:srgbClr val="000000"/>
                </a:solidFill>
                <a:latin typeface="Arimo Bold"/>
              </a:rPr>
              <a:t> </a:t>
            </a:r>
            <a:r>
              <a:rPr lang="en-US" sz="3720" dirty="0" err="1">
                <a:solidFill>
                  <a:srgbClr val="000000"/>
                </a:solidFill>
                <a:latin typeface="Arimo Bold"/>
              </a:rPr>
              <a:t>време</a:t>
            </a:r>
            <a:r>
              <a:rPr lang="en-US" sz="3720" dirty="0">
                <a:solidFill>
                  <a:srgbClr val="000000"/>
                </a:solidFill>
                <a:latin typeface="Arimo Bold"/>
              </a:rPr>
              <a:t> </a:t>
            </a:r>
          </a:p>
          <a:p>
            <a:pPr marL="803289" lvl="1" indent="-401644">
              <a:lnSpc>
                <a:spcPts val="5208"/>
              </a:lnSpc>
              <a:buFont typeface="Arial"/>
              <a:buChar char="•"/>
            </a:pPr>
            <a:r>
              <a:rPr lang="en-US" sz="3720" dirty="0" err="1">
                <a:solidFill>
                  <a:srgbClr val="000000"/>
                </a:solidFill>
                <a:latin typeface="Arimo Bold"/>
              </a:rPr>
              <a:t>Ги</a:t>
            </a:r>
            <a:r>
              <a:rPr lang="en-US" sz="3720" dirty="0">
                <a:solidFill>
                  <a:srgbClr val="000000"/>
                </a:solidFill>
                <a:latin typeface="Arimo Bold"/>
              </a:rPr>
              <a:t> </a:t>
            </a:r>
            <a:r>
              <a:rPr lang="en-US" sz="3720" dirty="0" err="1">
                <a:solidFill>
                  <a:srgbClr val="000000"/>
                </a:solidFill>
                <a:latin typeface="Arimo Bold"/>
              </a:rPr>
              <a:t>запишува</a:t>
            </a:r>
            <a:r>
              <a:rPr lang="en-US" sz="3720" dirty="0">
                <a:solidFill>
                  <a:srgbClr val="000000"/>
                </a:solidFill>
                <a:latin typeface="Arimo Bold"/>
              </a:rPr>
              <a:t> </a:t>
            </a:r>
            <a:r>
              <a:rPr lang="en-US" sz="3720" dirty="0" err="1">
                <a:solidFill>
                  <a:srgbClr val="000000"/>
                </a:solidFill>
                <a:latin typeface="Arimo Bold"/>
              </a:rPr>
              <a:t>сите</a:t>
            </a:r>
            <a:r>
              <a:rPr lang="en-US" sz="3720" dirty="0">
                <a:solidFill>
                  <a:srgbClr val="000000"/>
                </a:solidFill>
                <a:latin typeface="Arimo Bold"/>
              </a:rPr>
              <a:t> </a:t>
            </a:r>
            <a:r>
              <a:rPr lang="en-US" sz="3720" dirty="0" err="1">
                <a:solidFill>
                  <a:srgbClr val="000000"/>
                </a:solidFill>
                <a:latin typeface="Arimo Bold"/>
              </a:rPr>
              <a:t>дадени</a:t>
            </a:r>
            <a:r>
              <a:rPr lang="en-US" sz="3720" dirty="0">
                <a:solidFill>
                  <a:srgbClr val="000000"/>
                </a:solidFill>
                <a:latin typeface="Arimo Bold"/>
              </a:rPr>
              <a:t> </a:t>
            </a:r>
            <a:r>
              <a:rPr lang="en-US" sz="3720" dirty="0" err="1">
                <a:solidFill>
                  <a:srgbClr val="000000"/>
                </a:solidFill>
                <a:latin typeface="Arimo Bold"/>
              </a:rPr>
              <a:t>идеи</a:t>
            </a:r>
            <a:r>
              <a:rPr lang="en-US" sz="3720" dirty="0">
                <a:solidFill>
                  <a:srgbClr val="000000"/>
                </a:solidFill>
                <a:latin typeface="Arimo Bold"/>
              </a:rPr>
              <a:t> и </a:t>
            </a:r>
            <a:r>
              <a:rPr lang="en-US" sz="3720" dirty="0" err="1">
                <a:solidFill>
                  <a:srgbClr val="000000"/>
                </a:solidFill>
                <a:latin typeface="Arimo Bold"/>
              </a:rPr>
              <a:t>мислења</a:t>
            </a:r>
            <a:r>
              <a:rPr lang="en-US" sz="3720" dirty="0">
                <a:solidFill>
                  <a:srgbClr val="000000"/>
                </a:solidFill>
                <a:latin typeface="Arimo Bold"/>
              </a:rPr>
              <a:t> </a:t>
            </a:r>
            <a:r>
              <a:rPr lang="en-US" sz="3720" dirty="0" err="1">
                <a:solidFill>
                  <a:srgbClr val="000000"/>
                </a:solidFill>
                <a:latin typeface="Arimo Bold"/>
              </a:rPr>
              <a:t>без</a:t>
            </a:r>
            <a:r>
              <a:rPr lang="en-US" sz="3720" dirty="0">
                <a:solidFill>
                  <a:srgbClr val="000000"/>
                </a:solidFill>
                <a:latin typeface="Arimo Bold"/>
              </a:rPr>
              <a:t> </a:t>
            </a:r>
            <a:r>
              <a:rPr lang="en-US" sz="3720" dirty="0" err="1">
                <a:solidFill>
                  <a:srgbClr val="000000"/>
                </a:solidFill>
                <a:latin typeface="Arimo Bold"/>
              </a:rPr>
              <a:t>да</a:t>
            </a:r>
            <a:r>
              <a:rPr lang="en-US" sz="3720" dirty="0">
                <a:solidFill>
                  <a:srgbClr val="000000"/>
                </a:solidFill>
                <a:latin typeface="Arimo Bold"/>
              </a:rPr>
              <a:t> </a:t>
            </a:r>
            <a:r>
              <a:rPr lang="en-US" sz="3720" dirty="0" err="1">
                <a:solidFill>
                  <a:srgbClr val="000000"/>
                </a:solidFill>
                <a:latin typeface="Arimo Bold"/>
              </a:rPr>
              <a:t>води</a:t>
            </a:r>
            <a:r>
              <a:rPr lang="en-US" sz="3720" dirty="0">
                <a:solidFill>
                  <a:srgbClr val="000000"/>
                </a:solidFill>
                <a:latin typeface="Arimo Bold"/>
              </a:rPr>
              <a:t> </a:t>
            </a:r>
            <a:r>
              <a:rPr lang="en-US" sz="3720" dirty="0" err="1">
                <a:solidFill>
                  <a:srgbClr val="000000"/>
                </a:solidFill>
                <a:latin typeface="Arimo Bold"/>
              </a:rPr>
              <a:t>сметка</a:t>
            </a:r>
            <a:r>
              <a:rPr lang="en-US" sz="3720" dirty="0">
                <a:solidFill>
                  <a:srgbClr val="000000"/>
                </a:solidFill>
                <a:latin typeface="Arimo Bold"/>
              </a:rPr>
              <a:t> </a:t>
            </a:r>
            <a:r>
              <a:rPr lang="en-US" sz="3720" dirty="0" err="1">
                <a:solidFill>
                  <a:srgbClr val="000000"/>
                </a:solidFill>
                <a:latin typeface="Arimo Bold"/>
              </a:rPr>
              <a:t>за</a:t>
            </a:r>
            <a:r>
              <a:rPr lang="en-US" sz="3720" dirty="0">
                <a:solidFill>
                  <a:srgbClr val="000000"/>
                </a:solidFill>
                <a:latin typeface="Arimo Bold"/>
              </a:rPr>
              <a:t> </a:t>
            </a:r>
            <a:r>
              <a:rPr lang="en-US" sz="3720" dirty="0" err="1">
                <a:solidFill>
                  <a:srgbClr val="000000"/>
                </a:solidFill>
                <a:latin typeface="Arimo Bold"/>
              </a:rPr>
              <a:t>нивната</a:t>
            </a:r>
            <a:r>
              <a:rPr lang="en-US" sz="3720" dirty="0">
                <a:solidFill>
                  <a:srgbClr val="000000"/>
                </a:solidFill>
                <a:latin typeface="Arimo Bold"/>
              </a:rPr>
              <a:t> </a:t>
            </a:r>
            <a:r>
              <a:rPr lang="en-US" sz="3720" dirty="0" err="1">
                <a:solidFill>
                  <a:srgbClr val="000000"/>
                </a:solidFill>
                <a:latin typeface="Arimo Bold"/>
              </a:rPr>
              <a:t>точност</a:t>
            </a:r>
            <a:endParaRPr lang="en-US" sz="3720" dirty="0">
              <a:solidFill>
                <a:srgbClr val="000000"/>
              </a:solidFill>
              <a:latin typeface="Arimo Bold"/>
            </a:endParaRPr>
          </a:p>
          <a:p>
            <a:pPr marL="803289" lvl="1" indent="-401644">
              <a:lnSpc>
                <a:spcPts val="5208"/>
              </a:lnSpc>
              <a:buFont typeface="Arial"/>
              <a:buChar char="•"/>
            </a:pPr>
            <a:r>
              <a:rPr lang="en-US" sz="3720" dirty="0" err="1">
                <a:solidFill>
                  <a:srgbClr val="000000"/>
                </a:solidFill>
                <a:latin typeface="Arimo Bold"/>
              </a:rPr>
              <a:t>Им</a:t>
            </a:r>
            <a:r>
              <a:rPr lang="en-US" sz="3720" dirty="0">
                <a:solidFill>
                  <a:srgbClr val="000000"/>
                </a:solidFill>
                <a:latin typeface="Arimo Bold"/>
              </a:rPr>
              <a:t> </a:t>
            </a:r>
            <a:r>
              <a:rPr lang="en-US" sz="3720" dirty="0" err="1">
                <a:solidFill>
                  <a:srgbClr val="000000"/>
                </a:solidFill>
                <a:latin typeface="Arimo Bold"/>
              </a:rPr>
              <a:t>нагласува</a:t>
            </a:r>
            <a:r>
              <a:rPr lang="en-US" sz="3720" dirty="0">
                <a:solidFill>
                  <a:srgbClr val="000000"/>
                </a:solidFill>
                <a:latin typeface="Arimo Bold"/>
              </a:rPr>
              <a:t> </a:t>
            </a:r>
            <a:r>
              <a:rPr lang="en-US" sz="3720" dirty="0" err="1">
                <a:solidFill>
                  <a:srgbClr val="000000"/>
                </a:solidFill>
                <a:latin typeface="Arimo Bold"/>
              </a:rPr>
              <a:t>на</a:t>
            </a:r>
            <a:r>
              <a:rPr lang="en-US" sz="3720" dirty="0">
                <a:solidFill>
                  <a:srgbClr val="000000"/>
                </a:solidFill>
                <a:latin typeface="Arimo Bold"/>
              </a:rPr>
              <a:t> </a:t>
            </a:r>
            <a:r>
              <a:rPr lang="en-US" sz="3720" dirty="0" err="1">
                <a:solidFill>
                  <a:srgbClr val="000000"/>
                </a:solidFill>
                <a:latin typeface="Arimo Bold"/>
              </a:rPr>
              <a:t>учениците</a:t>
            </a:r>
            <a:r>
              <a:rPr lang="en-US" sz="3720" dirty="0">
                <a:solidFill>
                  <a:srgbClr val="000000"/>
                </a:solidFill>
                <a:latin typeface="Arimo Bold"/>
              </a:rPr>
              <a:t> </a:t>
            </a:r>
            <a:r>
              <a:rPr lang="en-US" sz="3720" dirty="0" err="1">
                <a:solidFill>
                  <a:srgbClr val="000000"/>
                </a:solidFill>
                <a:latin typeface="Arimo Bold"/>
              </a:rPr>
              <a:t>дека</a:t>
            </a:r>
            <a:r>
              <a:rPr lang="en-US" sz="3720" dirty="0">
                <a:solidFill>
                  <a:srgbClr val="000000"/>
                </a:solidFill>
                <a:latin typeface="Arimo Bold"/>
              </a:rPr>
              <a:t> </a:t>
            </a:r>
            <a:r>
              <a:rPr lang="en-US" sz="3720" dirty="0" err="1">
                <a:solidFill>
                  <a:srgbClr val="000000"/>
                </a:solidFill>
                <a:latin typeface="Arimo Bold"/>
              </a:rPr>
              <a:t>не</a:t>
            </a:r>
            <a:r>
              <a:rPr lang="en-US" sz="3720" dirty="0">
                <a:solidFill>
                  <a:srgbClr val="000000"/>
                </a:solidFill>
                <a:latin typeface="Arimo Bold"/>
              </a:rPr>
              <a:t> </a:t>
            </a:r>
            <a:r>
              <a:rPr lang="en-US" sz="3720" dirty="0" err="1">
                <a:solidFill>
                  <a:srgbClr val="000000"/>
                </a:solidFill>
                <a:latin typeface="Arimo Bold"/>
              </a:rPr>
              <a:t>треба</a:t>
            </a:r>
            <a:r>
              <a:rPr lang="en-US" sz="3720" dirty="0">
                <a:solidFill>
                  <a:srgbClr val="000000"/>
                </a:solidFill>
                <a:latin typeface="Arimo Bold"/>
              </a:rPr>
              <a:t> </a:t>
            </a:r>
            <a:r>
              <a:rPr lang="en-US" sz="3720" dirty="0" err="1">
                <a:solidFill>
                  <a:srgbClr val="000000"/>
                </a:solidFill>
                <a:latin typeface="Arimo Bold"/>
              </a:rPr>
              <a:t>да</a:t>
            </a:r>
            <a:r>
              <a:rPr lang="en-US" sz="3720" dirty="0">
                <a:solidFill>
                  <a:srgbClr val="000000"/>
                </a:solidFill>
                <a:latin typeface="Arimo Bold"/>
              </a:rPr>
              <a:t> </a:t>
            </a:r>
            <a:r>
              <a:rPr lang="en-US" sz="3720" dirty="0" err="1">
                <a:solidFill>
                  <a:srgbClr val="000000"/>
                </a:solidFill>
                <a:latin typeface="Arimo Bold"/>
              </a:rPr>
              <a:t>заземаат</a:t>
            </a:r>
            <a:r>
              <a:rPr lang="en-US" sz="3720" dirty="0">
                <a:solidFill>
                  <a:srgbClr val="000000"/>
                </a:solidFill>
                <a:latin typeface="Arimo Bold"/>
              </a:rPr>
              <a:t> </a:t>
            </a:r>
            <a:r>
              <a:rPr lang="en-US" sz="3720" dirty="0" err="1">
                <a:solidFill>
                  <a:srgbClr val="000000"/>
                </a:solidFill>
                <a:latin typeface="Arimo Bold"/>
              </a:rPr>
              <a:t>критички</a:t>
            </a:r>
            <a:r>
              <a:rPr lang="en-US" sz="3720" dirty="0">
                <a:solidFill>
                  <a:srgbClr val="000000"/>
                </a:solidFill>
                <a:latin typeface="Arimo Bold"/>
              </a:rPr>
              <a:t> </a:t>
            </a:r>
            <a:r>
              <a:rPr lang="en-US" sz="3720" dirty="0" err="1">
                <a:solidFill>
                  <a:srgbClr val="000000"/>
                </a:solidFill>
                <a:latin typeface="Arimo Bold"/>
              </a:rPr>
              <a:t>став</a:t>
            </a:r>
            <a:r>
              <a:rPr lang="en-US" sz="3720" dirty="0">
                <a:solidFill>
                  <a:srgbClr val="000000"/>
                </a:solidFill>
                <a:latin typeface="Arimo Bold"/>
              </a:rPr>
              <a:t> </a:t>
            </a:r>
            <a:r>
              <a:rPr lang="en-US" sz="3720" dirty="0" err="1">
                <a:solidFill>
                  <a:srgbClr val="000000"/>
                </a:solidFill>
                <a:latin typeface="Arimo Bold"/>
              </a:rPr>
              <a:t>кон</a:t>
            </a:r>
            <a:r>
              <a:rPr lang="en-US" sz="3720" dirty="0">
                <a:solidFill>
                  <a:srgbClr val="000000"/>
                </a:solidFill>
                <a:latin typeface="Arimo Bold"/>
              </a:rPr>
              <a:t> </a:t>
            </a:r>
            <a:r>
              <a:rPr lang="en-US" sz="3720" dirty="0" err="1">
                <a:solidFill>
                  <a:srgbClr val="000000"/>
                </a:solidFill>
                <a:latin typeface="Arimo Bold"/>
              </a:rPr>
              <a:t>кажаното</a:t>
            </a:r>
            <a:r>
              <a:rPr lang="en-US" sz="3720" dirty="0">
                <a:solidFill>
                  <a:srgbClr val="000000"/>
                </a:solidFill>
                <a:latin typeface="Arimo Bold"/>
              </a:rPr>
              <a:t> </a:t>
            </a:r>
          </a:p>
          <a:p>
            <a:pPr marL="803289" lvl="1" indent="-401644">
              <a:lnSpc>
                <a:spcPts val="5208"/>
              </a:lnSpc>
              <a:buFont typeface="Arial"/>
              <a:buChar char="•"/>
            </a:pPr>
            <a:r>
              <a:rPr lang="en-US" sz="3720" dirty="0" err="1">
                <a:solidFill>
                  <a:srgbClr val="000000"/>
                </a:solidFill>
                <a:latin typeface="Arimo Bold"/>
              </a:rPr>
              <a:t>Планира</a:t>
            </a:r>
            <a:r>
              <a:rPr lang="en-US" sz="3720" dirty="0">
                <a:solidFill>
                  <a:srgbClr val="000000"/>
                </a:solidFill>
                <a:latin typeface="Arimo Bold"/>
              </a:rPr>
              <a:t> </a:t>
            </a:r>
            <a:r>
              <a:rPr lang="en-US" sz="3720" dirty="0" err="1">
                <a:solidFill>
                  <a:srgbClr val="000000"/>
                </a:solidFill>
                <a:latin typeface="Arimo Bold"/>
              </a:rPr>
              <a:t>како</a:t>
            </a:r>
            <a:r>
              <a:rPr lang="en-US" sz="3720" dirty="0">
                <a:solidFill>
                  <a:srgbClr val="000000"/>
                </a:solidFill>
                <a:latin typeface="Arimo Bold"/>
              </a:rPr>
              <a:t> </a:t>
            </a:r>
            <a:r>
              <a:rPr lang="en-US" sz="3720" dirty="0" err="1">
                <a:solidFill>
                  <a:srgbClr val="000000"/>
                </a:solidFill>
                <a:latin typeface="Arimo Bold"/>
              </a:rPr>
              <a:t>ќе</a:t>
            </a:r>
            <a:r>
              <a:rPr lang="en-US" sz="3720" dirty="0">
                <a:solidFill>
                  <a:srgbClr val="000000"/>
                </a:solidFill>
                <a:latin typeface="Arimo Bold"/>
              </a:rPr>
              <a:t> </a:t>
            </a:r>
            <a:r>
              <a:rPr lang="en-US" sz="3720" dirty="0" err="1">
                <a:solidFill>
                  <a:srgbClr val="000000"/>
                </a:solidFill>
                <a:latin typeface="Arimo Bold"/>
              </a:rPr>
              <a:t>ги</a:t>
            </a:r>
            <a:r>
              <a:rPr lang="en-US" sz="3720" dirty="0">
                <a:solidFill>
                  <a:srgbClr val="000000"/>
                </a:solidFill>
                <a:latin typeface="Arimo Bold"/>
              </a:rPr>
              <a:t> </a:t>
            </a:r>
            <a:r>
              <a:rPr lang="en-US" sz="3720" dirty="0" err="1">
                <a:solidFill>
                  <a:srgbClr val="000000"/>
                </a:solidFill>
                <a:latin typeface="Arimo Bold"/>
              </a:rPr>
              <a:t>употреби</a:t>
            </a:r>
            <a:r>
              <a:rPr lang="en-US" sz="3720" dirty="0">
                <a:solidFill>
                  <a:srgbClr val="000000"/>
                </a:solidFill>
                <a:latin typeface="Arimo Bold"/>
              </a:rPr>
              <a:t> </a:t>
            </a:r>
            <a:r>
              <a:rPr lang="en-US" sz="3720" dirty="0" err="1">
                <a:solidFill>
                  <a:srgbClr val="000000"/>
                </a:solidFill>
                <a:latin typeface="Arimo Bold"/>
              </a:rPr>
              <a:t>идеите</a:t>
            </a:r>
            <a:r>
              <a:rPr lang="en-US" sz="3720" dirty="0">
                <a:solidFill>
                  <a:srgbClr val="000000"/>
                </a:solidFill>
                <a:latin typeface="Arimo Bold"/>
              </a:rPr>
              <a:t> </a:t>
            </a:r>
            <a:r>
              <a:rPr lang="en-US" sz="3720" dirty="0" err="1">
                <a:solidFill>
                  <a:srgbClr val="000000"/>
                </a:solidFill>
                <a:latin typeface="Arimo Bold"/>
              </a:rPr>
              <a:t>имислењата</a:t>
            </a:r>
            <a:r>
              <a:rPr lang="en-US" sz="3720" dirty="0">
                <a:solidFill>
                  <a:srgbClr val="000000"/>
                </a:solidFill>
                <a:latin typeface="Arimo Bold"/>
              </a:rPr>
              <a:t> </a:t>
            </a:r>
            <a:r>
              <a:rPr lang="en-US" sz="3720" dirty="0" err="1">
                <a:solidFill>
                  <a:srgbClr val="000000"/>
                </a:solidFill>
                <a:latin typeface="Arimo Bold"/>
              </a:rPr>
              <a:t>во</a:t>
            </a:r>
            <a:r>
              <a:rPr lang="en-US" sz="3720" dirty="0">
                <a:solidFill>
                  <a:srgbClr val="000000"/>
                </a:solidFill>
                <a:latin typeface="Arimo Bold"/>
              </a:rPr>
              <a:t> </a:t>
            </a:r>
            <a:r>
              <a:rPr lang="en-US" sz="3720" dirty="0" err="1">
                <a:solidFill>
                  <a:srgbClr val="000000"/>
                </a:solidFill>
                <a:latin typeface="Arimo Bold"/>
              </a:rPr>
              <a:t>понатамошниот</a:t>
            </a:r>
            <a:r>
              <a:rPr lang="en-US" sz="3720" dirty="0">
                <a:solidFill>
                  <a:srgbClr val="000000"/>
                </a:solidFill>
                <a:latin typeface="Arimo Bold"/>
              </a:rPr>
              <a:t> </a:t>
            </a:r>
            <a:r>
              <a:rPr lang="en-US" sz="3720" dirty="0" err="1">
                <a:solidFill>
                  <a:srgbClr val="000000"/>
                </a:solidFill>
                <a:latin typeface="Arimo Bold"/>
              </a:rPr>
              <a:t>текст</a:t>
            </a:r>
            <a:r>
              <a:rPr lang="en-US" sz="3720" dirty="0">
                <a:solidFill>
                  <a:srgbClr val="000000"/>
                </a:solidFill>
                <a:latin typeface="Arimo Bold"/>
              </a:rPr>
              <a:t> </a:t>
            </a:r>
            <a:r>
              <a:rPr lang="en-US" sz="3720" dirty="0" err="1">
                <a:solidFill>
                  <a:srgbClr val="000000"/>
                </a:solidFill>
                <a:latin typeface="Arimo Bold"/>
              </a:rPr>
              <a:t>на</a:t>
            </a:r>
            <a:r>
              <a:rPr lang="en-US" sz="3720" dirty="0">
                <a:solidFill>
                  <a:srgbClr val="000000"/>
                </a:solidFill>
                <a:latin typeface="Arimo Bold"/>
              </a:rPr>
              <a:t> </a:t>
            </a:r>
            <a:r>
              <a:rPr lang="en-US" sz="3720" dirty="0" err="1">
                <a:solidFill>
                  <a:srgbClr val="000000"/>
                </a:solidFill>
                <a:latin typeface="Arimo Bold"/>
              </a:rPr>
              <a:t>часот</a:t>
            </a:r>
            <a:endParaRPr lang="en-US" sz="3720" dirty="0">
              <a:solidFill>
                <a:srgbClr val="000000"/>
              </a:solidFill>
              <a:latin typeface="Arimo Bold"/>
            </a:endParaRPr>
          </a:p>
          <a:p>
            <a:pPr marL="803289" lvl="1" indent="-401644">
              <a:lnSpc>
                <a:spcPts val="5208"/>
              </a:lnSpc>
              <a:buFont typeface="Arial"/>
              <a:buChar char="•"/>
            </a:pPr>
            <a:r>
              <a:rPr lang="en-US" sz="3720" dirty="0" err="1">
                <a:solidFill>
                  <a:srgbClr val="000000"/>
                </a:solidFill>
                <a:latin typeface="Arimo Bold"/>
              </a:rPr>
              <a:t>На</a:t>
            </a:r>
            <a:r>
              <a:rPr lang="en-US" sz="3720" dirty="0">
                <a:solidFill>
                  <a:srgbClr val="000000"/>
                </a:solidFill>
                <a:latin typeface="Arimo Bold"/>
              </a:rPr>
              <a:t> </a:t>
            </a:r>
            <a:r>
              <a:rPr lang="en-US" sz="3720" dirty="0" err="1">
                <a:solidFill>
                  <a:srgbClr val="000000"/>
                </a:solidFill>
                <a:latin typeface="Arimo Bold"/>
              </a:rPr>
              <a:t>крајот</a:t>
            </a:r>
            <a:r>
              <a:rPr lang="en-US" sz="3720" dirty="0">
                <a:solidFill>
                  <a:srgbClr val="000000"/>
                </a:solidFill>
                <a:latin typeface="Arimo Bold"/>
              </a:rPr>
              <a:t> </a:t>
            </a:r>
            <a:r>
              <a:rPr lang="en-US" sz="3720" dirty="0" err="1">
                <a:solidFill>
                  <a:srgbClr val="000000"/>
                </a:solidFill>
                <a:latin typeface="Arimo Bold"/>
              </a:rPr>
              <a:t>на</a:t>
            </a:r>
            <a:r>
              <a:rPr lang="en-US" sz="3720" dirty="0">
                <a:solidFill>
                  <a:srgbClr val="000000"/>
                </a:solidFill>
                <a:latin typeface="Arimo Bold"/>
              </a:rPr>
              <a:t> </a:t>
            </a:r>
            <a:r>
              <a:rPr lang="en-US" sz="3720" dirty="0" err="1">
                <a:solidFill>
                  <a:srgbClr val="000000"/>
                </a:solidFill>
                <a:latin typeface="Arimo Bold"/>
              </a:rPr>
              <a:t>часот</a:t>
            </a:r>
            <a:r>
              <a:rPr lang="en-US" sz="3720" dirty="0">
                <a:solidFill>
                  <a:srgbClr val="000000"/>
                </a:solidFill>
                <a:latin typeface="Arimo Bold"/>
              </a:rPr>
              <a:t> (</a:t>
            </a:r>
            <a:r>
              <a:rPr lang="en-US" sz="3720" dirty="0" err="1">
                <a:solidFill>
                  <a:srgbClr val="000000"/>
                </a:solidFill>
                <a:latin typeface="Arimo Bold"/>
              </a:rPr>
              <a:t>или</a:t>
            </a:r>
            <a:r>
              <a:rPr lang="en-US" sz="3720" dirty="0">
                <a:solidFill>
                  <a:srgbClr val="000000"/>
                </a:solidFill>
                <a:latin typeface="Arimo Bold"/>
              </a:rPr>
              <a:t> </a:t>
            </a:r>
            <a:r>
              <a:rPr lang="en-US" sz="3720" dirty="0" err="1">
                <a:solidFill>
                  <a:srgbClr val="000000"/>
                </a:solidFill>
                <a:latin typeface="Arimo Bold"/>
              </a:rPr>
              <a:t>наставната</a:t>
            </a:r>
            <a:r>
              <a:rPr lang="en-US" sz="3720" dirty="0">
                <a:solidFill>
                  <a:srgbClr val="000000"/>
                </a:solidFill>
                <a:latin typeface="Arimo Bold"/>
              </a:rPr>
              <a:t> </a:t>
            </a:r>
            <a:r>
              <a:rPr lang="en-US" sz="3720" dirty="0" err="1">
                <a:solidFill>
                  <a:srgbClr val="000000"/>
                </a:solidFill>
                <a:latin typeface="Arimo Bold"/>
              </a:rPr>
              <a:t>единица</a:t>
            </a:r>
            <a:r>
              <a:rPr lang="en-US" sz="3720" dirty="0">
                <a:solidFill>
                  <a:srgbClr val="000000"/>
                </a:solidFill>
                <a:latin typeface="Arimo Bold"/>
              </a:rPr>
              <a:t>) </a:t>
            </a:r>
            <a:r>
              <a:rPr lang="en-US" sz="3720" dirty="0" err="1">
                <a:solidFill>
                  <a:srgbClr val="000000"/>
                </a:solidFill>
                <a:latin typeface="Arimo Bold"/>
              </a:rPr>
              <a:t>се</a:t>
            </a:r>
            <a:r>
              <a:rPr lang="en-US" sz="3720" dirty="0">
                <a:solidFill>
                  <a:srgbClr val="000000"/>
                </a:solidFill>
                <a:latin typeface="Arimo Bold"/>
              </a:rPr>
              <a:t> </a:t>
            </a:r>
            <a:r>
              <a:rPr lang="en-US" sz="3720" dirty="0" err="1">
                <a:solidFill>
                  <a:srgbClr val="000000"/>
                </a:solidFill>
                <a:latin typeface="Arimo Bold"/>
              </a:rPr>
              <a:t>навраќа</a:t>
            </a:r>
            <a:r>
              <a:rPr lang="en-US" sz="3720" dirty="0">
                <a:solidFill>
                  <a:srgbClr val="000000"/>
                </a:solidFill>
                <a:latin typeface="Arimo Bold"/>
              </a:rPr>
              <a:t> </a:t>
            </a:r>
            <a:r>
              <a:rPr lang="en-US" sz="3720" dirty="0" err="1">
                <a:solidFill>
                  <a:srgbClr val="000000"/>
                </a:solidFill>
                <a:latin typeface="Arimo Bold"/>
              </a:rPr>
              <a:t>на</a:t>
            </a:r>
            <a:r>
              <a:rPr lang="en-US" sz="3720" dirty="0">
                <a:solidFill>
                  <a:srgbClr val="000000"/>
                </a:solidFill>
                <a:latin typeface="Arimo Bold"/>
              </a:rPr>
              <a:t> </a:t>
            </a:r>
            <a:r>
              <a:rPr lang="en-US" sz="3720" dirty="0" err="1">
                <a:solidFill>
                  <a:srgbClr val="000000"/>
                </a:solidFill>
                <a:latin typeface="Arimo Bold"/>
              </a:rPr>
              <a:t>листата</a:t>
            </a:r>
            <a:endParaRPr lang="en-US" sz="3720" dirty="0">
              <a:solidFill>
                <a:srgbClr val="000000"/>
              </a:solidFill>
              <a:latin typeface="Arimo Bold"/>
            </a:endParaRPr>
          </a:p>
          <a:p>
            <a:pPr>
              <a:lnSpc>
                <a:spcPts val="2408"/>
              </a:lnSpc>
            </a:pPr>
            <a:endParaRPr lang="en-US" sz="3720" dirty="0">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211336" y="2891091"/>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2"/>
            <a:ext cx="19042608" cy="1112997"/>
            <a:chOff x="-6533558" y="2484197"/>
            <a:chExt cx="25390144"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2484197"/>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 ТЕХНИКА: МИСЛОВНИ МАПИ</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968534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  ТЕХНИКА: МИСЛОВНИ МАПИ</a:t>
            </a:r>
          </a:p>
        </p:txBody>
      </p:sp>
      <p:sp>
        <p:nvSpPr>
          <p:cNvPr id="5" name="TextBox 5"/>
          <p:cNvSpPr txBox="1"/>
          <p:nvPr/>
        </p:nvSpPr>
        <p:spPr>
          <a:xfrm>
            <a:off x="332813" y="3403536"/>
            <a:ext cx="17426141" cy="4940549"/>
          </a:xfrm>
          <a:prstGeom prst="rect">
            <a:avLst/>
          </a:prstGeom>
        </p:spPr>
        <p:txBody>
          <a:bodyPr lIns="0" tIns="0" rIns="0" bIns="0" rtlCol="0" anchor="t">
            <a:spAutoFit/>
          </a:bodyPr>
          <a:lstStyle/>
          <a:p>
            <a:pPr algn="just">
              <a:lnSpc>
                <a:spcPts val="5208"/>
              </a:lnSpc>
            </a:pPr>
            <a:r>
              <a:rPr lang="en-US" sz="3720">
                <a:solidFill>
                  <a:srgbClr val="000000"/>
                </a:solidFill>
                <a:latin typeface="Arimo Bold"/>
              </a:rPr>
              <a:t>Оваа техника е многу слична на ГРОЗДОТ и исто така претставува нелинеарна форма на размислување, но овде не мора да постои само</a:t>
            </a:r>
          </a:p>
          <a:p>
            <a:pPr algn="r">
              <a:lnSpc>
                <a:spcPts val="5208"/>
              </a:lnSpc>
            </a:pPr>
            <a:r>
              <a:rPr lang="en-US" sz="3720">
                <a:solidFill>
                  <a:srgbClr val="000000"/>
                </a:solidFill>
                <a:latin typeface="Arimo Bold"/>
              </a:rPr>
              <a:t>разгранување кон секој следен поим, туку и комбинирање ( поврзување) на сродните поими ( концепти) во зависност што е целта на поставување на мисловната мапа. И овие графички организатори може да се задаваат    во секоја фаза од часот, и најмногу се корисни за организирање на идеите во врска со дадена содржина</a:t>
            </a:r>
          </a:p>
          <a:p>
            <a:pPr>
              <a:lnSpc>
                <a:spcPts val="2408"/>
              </a:lnSpc>
            </a:pPr>
            <a:endParaRPr lang="en-US" sz="3720">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9" name="Picture 9"/>
          <p:cNvPicPr>
            <a:picLocks noChangeAspect="1"/>
          </p:cNvPicPr>
          <p:nvPr/>
        </p:nvPicPr>
        <p:blipFill>
          <a:blip r:embed="rId5"/>
          <a:srcRect/>
          <a:stretch>
            <a:fillRect/>
          </a:stretch>
        </p:blipFill>
        <p:spPr>
          <a:xfrm>
            <a:off x="2255788" y="3281920"/>
            <a:ext cx="13776425" cy="6613639"/>
          </a:xfrm>
          <a:prstGeom prst="rect">
            <a:avLst/>
          </a:prstGeom>
        </p:spPr>
      </p:pic>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  ТЕХНИКА: МИСЛОВНИ МАПИ</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2"/>
            <a:ext cx="19042608" cy="1112997"/>
            <a:chOff x="-6533558" y="2484197"/>
            <a:chExt cx="25390144"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2875958" y="2484197"/>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 ТЕХНИКА: ТРИАГОЛНИЦИ</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072094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  ТЕХНИКА: ТРИАГОЛНИЦИ</a:t>
            </a:r>
          </a:p>
        </p:txBody>
      </p:sp>
      <p:sp>
        <p:nvSpPr>
          <p:cNvPr id="5" name="TextBox 5"/>
          <p:cNvSpPr txBox="1"/>
          <p:nvPr/>
        </p:nvSpPr>
        <p:spPr>
          <a:xfrm>
            <a:off x="332813" y="3403536"/>
            <a:ext cx="17426141" cy="6254867"/>
          </a:xfrm>
          <a:prstGeom prst="rect">
            <a:avLst/>
          </a:prstGeom>
        </p:spPr>
        <p:txBody>
          <a:bodyPr lIns="0" tIns="0" rIns="0" bIns="0" rtlCol="0" anchor="t">
            <a:spAutoFit/>
          </a:bodyPr>
          <a:lstStyle/>
          <a:p>
            <a:pPr algn="just">
              <a:lnSpc>
                <a:spcPts val="5208"/>
              </a:lnSpc>
            </a:pPr>
            <a:r>
              <a:rPr lang="en-US" sz="3720">
                <a:solidFill>
                  <a:srgbClr val="000000"/>
                </a:solidFill>
                <a:latin typeface="Arimo Bold"/>
              </a:rPr>
              <a:t>Учениците во триаголниците ги запишуваат своите активности во процесот на учење/откривање. Притоа со ваквата техникаим се овозможува на учениците да имаат увид во различните аспекти на своето учење или напредување (зависно од прашањата во триаголниците). Како во примерот даден во следниот поднаслов, триаголниците најчесто ги поставуваат прашањата: Што забележав </a:t>
            </a:r>
          </a:p>
          <a:p>
            <a:pPr algn="just">
              <a:lnSpc>
                <a:spcPts val="5208"/>
              </a:lnSpc>
            </a:pPr>
            <a:r>
              <a:rPr lang="en-US" sz="3720">
                <a:solidFill>
                  <a:srgbClr val="000000"/>
                </a:solidFill>
                <a:latin typeface="Arimo Bold"/>
              </a:rPr>
              <a:t>(видов), што ќе направам, кои прашања си ги поставувам, што открив? Така овој вид на графички организатор дава можност за поврзување на сетилните, емоционалните и когнитивните аспекти на учењето.</a:t>
            </a:r>
          </a:p>
          <a:p>
            <a:pPr>
              <a:lnSpc>
                <a:spcPts val="2408"/>
              </a:lnSpc>
            </a:pPr>
            <a:endParaRPr lang="en-US" sz="3720">
              <a:solidFill>
                <a:srgbClr val="000000"/>
              </a:solidFill>
              <a:latin typeface="Arimo Bold"/>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58576" y="2468598"/>
            <a:ext cx="10757958" cy="7818402"/>
          </a:xfrm>
          <a:prstGeom prst="rect">
            <a:avLst/>
          </a:prstGeom>
        </p:spPr>
      </p:pic>
      <p:sp>
        <p:nvSpPr>
          <p:cNvPr id="3" name="AutoShape 3"/>
          <p:cNvSpPr/>
          <p:nvPr/>
        </p:nvSpPr>
        <p:spPr>
          <a:xfrm>
            <a:off x="0" y="1028700"/>
            <a:ext cx="18288000" cy="1862391"/>
          </a:xfrm>
          <a:prstGeom prst="rect">
            <a:avLst/>
          </a:prstGeom>
          <a:solidFill>
            <a:srgbClr val="0D39D6"/>
          </a:solidFill>
        </p:spPr>
      </p:sp>
      <p:pic>
        <p:nvPicPr>
          <p:cNvPr id="4" name="Picture 4"/>
          <p:cNvPicPr>
            <a:picLocks noChangeAspect="1"/>
          </p:cNvPicPr>
          <p:nvPr/>
        </p:nvPicPr>
        <p:blipFill>
          <a:blip r:embed="rId3">
            <a:alphaModFix amt="18000"/>
          </a:blip>
          <a:srcRect t="33649" r="140" b="51115"/>
          <a:stretch>
            <a:fillRect/>
          </a:stretch>
        </p:blipFill>
        <p:spPr>
          <a:xfrm>
            <a:off x="0" y="1028700"/>
            <a:ext cx="18288000" cy="1862391"/>
          </a:xfrm>
          <a:prstGeom prst="rect">
            <a:avLst/>
          </a:prstGeom>
        </p:spPr>
      </p:pic>
      <p:pic>
        <p:nvPicPr>
          <p:cNvPr id="5" name="Picture 5"/>
          <p:cNvPicPr>
            <a:picLocks noChangeAspect="1"/>
          </p:cNvPicPr>
          <p:nvPr/>
        </p:nvPicPr>
        <p:blipFill>
          <a:blip r:embed="rId4">
            <a:alphaModFix amt="1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501" t="74821"/>
          <a:stretch>
            <a:fillRect/>
          </a:stretch>
        </p:blipFill>
        <p:spPr>
          <a:xfrm rot="-10800000">
            <a:off x="15878522" y="8232208"/>
            <a:ext cx="2076664" cy="2052184"/>
          </a:xfrm>
          <a:prstGeom prst="rect">
            <a:avLst/>
          </a:prstGeom>
        </p:spPr>
      </p:pic>
      <p:grpSp>
        <p:nvGrpSpPr>
          <p:cNvPr id="6" name="Group 6"/>
          <p:cNvGrpSpPr/>
          <p:nvPr/>
        </p:nvGrpSpPr>
        <p:grpSpPr>
          <a:xfrm rot="-10800000">
            <a:off x="15923010" y="764000"/>
            <a:ext cx="2364990" cy="188320"/>
            <a:chOff x="0" y="0"/>
            <a:chExt cx="1913890" cy="152400"/>
          </a:xfrm>
        </p:grpSpPr>
        <p:sp>
          <p:nvSpPr>
            <p:cNvPr id="7" name="Freeform 7"/>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8" name="TextBox 8"/>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  ТЕХНИКА: ТРИАГОЛНИЦИ</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FFFFFF"/>
                  </a:solidFill>
                  <a:latin typeface="Noto Sans Bold"/>
                </a:rPr>
                <a:t> ТЕХНИКА: ПРИЗМА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82957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3075309" y="3077141"/>
            <a:ext cx="13525898" cy="1743337"/>
            <a:chOff x="0" y="544667"/>
            <a:chExt cx="18034531" cy="2324449"/>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9844" y="544667"/>
              <a:ext cx="17654687" cy="1996957"/>
            </a:xfrm>
            <a:prstGeom prst="rect">
              <a:avLst/>
            </a:prstGeom>
          </p:spPr>
          <p:txBody>
            <a:bodyPr wrap="square" lIns="0" tIns="0" rIns="0" bIns="0" rtlCol="0" anchor="t">
              <a:spAutoFit/>
            </a:bodyPr>
            <a:lstStyle/>
            <a:p>
              <a:pPr>
                <a:lnSpc>
                  <a:spcPts val="13300"/>
                </a:lnSpc>
                <a:spcBef>
                  <a:spcPct val="0"/>
                </a:spcBef>
              </a:pPr>
              <a:r>
                <a:rPr lang="ru-RU" sz="6600" dirty="0">
                  <a:solidFill>
                    <a:srgbClr val="84E1A1"/>
                  </a:solidFill>
                  <a:latin typeface="Noto Sans Bold"/>
                </a:rPr>
                <a:t>ТЕХНИКА: МИНУТНА РАБОТА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4059720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  ТЕХНИКА: ПРИЗМА</a:t>
            </a:r>
          </a:p>
        </p:txBody>
      </p:sp>
      <p:sp>
        <p:nvSpPr>
          <p:cNvPr id="5" name="TextBox 5"/>
          <p:cNvSpPr txBox="1"/>
          <p:nvPr/>
        </p:nvSpPr>
        <p:spPr>
          <a:xfrm>
            <a:off x="332813" y="3172383"/>
            <a:ext cx="17426141" cy="7136876"/>
          </a:xfrm>
          <a:prstGeom prst="rect">
            <a:avLst/>
          </a:prstGeom>
        </p:spPr>
        <p:txBody>
          <a:bodyPr lIns="0" tIns="0" rIns="0" bIns="0" rtlCol="0" anchor="t">
            <a:spAutoFit/>
          </a:bodyPr>
          <a:lstStyle/>
          <a:p>
            <a:pPr marL="868057" lvl="1" indent="-434029" algn="just">
              <a:lnSpc>
                <a:spcPts val="5628"/>
              </a:lnSpc>
              <a:buFont typeface="Arial"/>
              <a:buChar char="•"/>
            </a:pPr>
            <a:r>
              <a:rPr lang="en-US" sz="4020">
                <a:solidFill>
                  <a:srgbClr val="000000"/>
                </a:solidFill>
                <a:latin typeface="Arimo"/>
              </a:rPr>
              <a:t>Оваа техника најчесто се користи на почетокот или крајот на часот или на часовите за повторување</a:t>
            </a:r>
          </a:p>
          <a:p>
            <a:pPr marL="868057" lvl="1" indent="-434029" algn="just">
              <a:lnSpc>
                <a:spcPts val="5628"/>
              </a:lnSpc>
              <a:buFont typeface="Arial"/>
              <a:buChar char="•"/>
            </a:pPr>
            <a:r>
              <a:rPr lang="en-US" sz="4020">
                <a:solidFill>
                  <a:srgbClr val="000000"/>
                </a:solidFill>
                <a:latin typeface="Arimo"/>
              </a:rPr>
              <a:t>Се работи заеднички во групи или индивидуално.</a:t>
            </a:r>
          </a:p>
          <a:p>
            <a:pPr marL="868057" lvl="1" indent="-434029" algn="just">
              <a:lnSpc>
                <a:spcPts val="5628"/>
              </a:lnSpc>
              <a:buFont typeface="Arial"/>
              <a:buChar char="•"/>
            </a:pPr>
            <a:r>
              <a:rPr lang="en-US" sz="4020">
                <a:solidFill>
                  <a:srgbClr val="000000"/>
                </a:solidFill>
                <a:latin typeface="Arimo"/>
              </a:rPr>
              <a:t>Се дава еден збор од кој треба да произлезат два збора логично поврзани со претходно дадениот поим</a:t>
            </a:r>
          </a:p>
          <a:p>
            <a:pPr marL="868057" lvl="1" indent="-434029" algn="just">
              <a:lnSpc>
                <a:spcPts val="5628"/>
              </a:lnSpc>
              <a:buFont typeface="Arial"/>
              <a:buChar char="•"/>
            </a:pPr>
            <a:r>
              <a:rPr lang="en-US" sz="4020">
                <a:solidFill>
                  <a:srgbClr val="000000"/>
                </a:solidFill>
                <a:latin typeface="Arimo"/>
              </a:rPr>
              <a:t>Од наредните два збора треба да произлезат уште по два од секој, па по два збора од нив</a:t>
            </a:r>
          </a:p>
          <a:p>
            <a:pPr marL="868057" lvl="1" indent="-434029" algn="just">
              <a:lnSpc>
                <a:spcPts val="5628"/>
              </a:lnSpc>
              <a:buFont typeface="Arial"/>
              <a:buChar char="•"/>
            </a:pPr>
            <a:r>
              <a:rPr lang="en-US" sz="4020">
                <a:solidFill>
                  <a:srgbClr val="000000"/>
                </a:solidFill>
                <a:latin typeface="Arimo"/>
              </a:rPr>
              <a:t>Потоа од секои два збора произлегува еден, за да на крајот добиеме еден поим кој е соодветен на првично дадениот поим</a:t>
            </a:r>
          </a:p>
          <a:p>
            <a:pPr algn="just">
              <a:lnSpc>
                <a:spcPts val="5628"/>
              </a:lnSpc>
            </a:pPr>
            <a:endParaRPr lang="en-US" sz="40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5" name="Group 5"/>
          <p:cNvGrpSpPr/>
          <p:nvPr/>
        </p:nvGrpSpPr>
        <p:grpSpPr>
          <a:xfrm rot="-10800000">
            <a:off x="5650105" y="10096072"/>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9" name="Picture 9"/>
          <p:cNvPicPr>
            <a:picLocks noChangeAspect="1"/>
          </p:cNvPicPr>
          <p:nvPr/>
        </p:nvPicPr>
        <p:blipFill>
          <a:blip r:embed="rId5"/>
          <a:srcRect/>
          <a:stretch>
            <a:fillRect/>
          </a:stretch>
        </p:blipFill>
        <p:spPr>
          <a:xfrm>
            <a:off x="3282747" y="3079411"/>
            <a:ext cx="12204511" cy="7016661"/>
          </a:xfrm>
          <a:prstGeom prst="rect">
            <a:avLst/>
          </a:prstGeom>
        </p:spPr>
      </p:pic>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  ТЕХНИКА: ПРИЗМА</a:t>
            </a:r>
          </a:p>
        </p:txBody>
      </p:sp>
      <p:grpSp>
        <p:nvGrpSpPr>
          <p:cNvPr id="11" name="Group 11"/>
          <p:cNvGrpSpPr/>
          <p:nvPr/>
        </p:nvGrpSpPr>
        <p:grpSpPr>
          <a:xfrm rot="-10800000">
            <a:off x="4926673" y="2891091"/>
            <a:ext cx="6987790" cy="188320"/>
            <a:chOff x="0" y="0"/>
            <a:chExt cx="5654934" cy="152400"/>
          </a:xfrm>
        </p:grpSpPr>
        <p:sp>
          <p:nvSpPr>
            <p:cNvPr id="12" name="Freeform 12"/>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FFFFFF"/>
                  </a:solidFill>
                  <a:latin typeface="Noto Sans Bold"/>
                </a:rPr>
                <a:t> ТЕХНИКА: АКВАРИУМ</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8570494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  ТЕХНИКА: АКВАРИУМ</a:t>
            </a:r>
          </a:p>
        </p:txBody>
      </p:sp>
      <p:sp>
        <p:nvSpPr>
          <p:cNvPr id="5" name="TextBox 5"/>
          <p:cNvSpPr txBox="1"/>
          <p:nvPr/>
        </p:nvSpPr>
        <p:spPr>
          <a:xfrm>
            <a:off x="332813" y="3172383"/>
            <a:ext cx="17426141" cy="6085917"/>
          </a:xfrm>
          <a:prstGeom prst="rect">
            <a:avLst/>
          </a:prstGeom>
        </p:spPr>
        <p:txBody>
          <a:bodyPr lIns="0" tIns="0" rIns="0" bIns="0" rtlCol="0" anchor="t">
            <a:spAutoFit/>
          </a:bodyPr>
          <a:lstStyle/>
          <a:p>
            <a:pPr marL="868057" lvl="1" indent="-434029" algn="just">
              <a:lnSpc>
                <a:spcPts val="5628"/>
              </a:lnSpc>
              <a:buFont typeface="Arial"/>
              <a:buChar char="•"/>
            </a:pPr>
            <a:r>
              <a:rPr lang="en-US" sz="4020">
                <a:solidFill>
                  <a:srgbClr val="000000"/>
                </a:solidFill>
                <a:latin typeface="Arimo"/>
              </a:rPr>
              <a:t>Учениците ги замолуваме на парче хартија да напишат едно прашање во врска со темата која ја работиме, кое не им е јасно или сакаат нешто дополнително да дознаат. </a:t>
            </a:r>
          </a:p>
          <a:p>
            <a:pPr marL="868057" lvl="1" indent="-434029" algn="just">
              <a:lnSpc>
                <a:spcPts val="5628"/>
              </a:lnSpc>
              <a:buFont typeface="Arial"/>
              <a:buChar char="•"/>
            </a:pPr>
            <a:r>
              <a:rPr lang="en-US" sz="4020">
                <a:solidFill>
                  <a:srgbClr val="000000"/>
                </a:solidFill>
                <a:latin typeface="Arimo"/>
              </a:rPr>
              <a:t>Потоа прашањата ги оставаат во претходно подготвена кутија – АКВАРИУМ</a:t>
            </a:r>
          </a:p>
          <a:p>
            <a:pPr marL="868057" lvl="1" indent="-434029" algn="just">
              <a:lnSpc>
                <a:spcPts val="5628"/>
              </a:lnSpc>
              <a:buFont typeface="Arial"/>
              <a:buChar char="•"/>
            </a:pPr>
            <a:r>
              <a:rPr lang="en-US" sz="4020">
                <a:solidFill>
                  <a:srgbClr val="000000"/>
                </a:solidFill>
                <a:latin typeface="Arimo"/>
              </a:rPr>
              <a:t>Наставникот извлекува неколку прашања од кутијата на кој одговорот го бара од учениците, а доколку не знаат наставникот одговара на прашањата.</a:t>
            </a:r>
          </a:p>
          <a:p>
            <a:pPr marL="436268" lvl="1" indent="-218134">
              <a:lnSpc>
                <a:spcPts val="2828"/>
              </a:lnSpc>
              <a:buFont typeface="Arial"/>
              <a:buChar char="•"/>
            </a:pPr>
            <a:endParaRPr lang="en-US" sz="40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ИНСЕРТ</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2613608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ИНСЕРТ</a:t>
            </a:r>
          </a:p>
        </p:txBody>
      </p:sp>
      <p:sp>
        <p:nvSpPr>
          <p:cNvPr id="5" name="TextBox 5"/>
          <p:cNvSpPr txBox="1"/>
          <p:nvPr/>
        </p:nvSpPr>
        <p:spPr>
          <a:xfrm>
            <a:off x="332813" y="3172383"/>
            <a:ext cx="17426141" cy="6085917"/>
          </a:xfrm>
          <a:prstGeom prst="rect">
            <a:avLst/>
          </a:prstGeom>
        </p:spPr>
        <p:txBody>
          <a:bodyPr lIns="0" tIns="0" rIns="0" bIns="0" rtlCol="0" anchor="t">
            <a:spAutoFit/>
          </a:bodyPr>
          <a:lstStyle/>
          <a:p>
            <a:pPr marL="868057" lvl="1" indent="-434029" algn="just">
              <a:lnSpc>
                <a:spcPts val="5628"/>
              </a:lnSpc>
              <a:buFont typeface="Arial"/>
              <a:buChar char="•"/>
            </a:pPr>
            <a:r>
              <a:rPr lang="en-US" sz="4020">
                <a:solidFill>
                  <a:srgbClr val="000000"/>
                </a:solidFill>
                <a:latin typeface="Arimo"/>
              </a:rPr>
              <a:t>Оваа техника се користи за ефикасно читање и мислење и им овозможува на учениците активно да размислуваат додека читаат, бидејќи често се случува да се прочита страница, а ништо да не се запомни.</a:t>
            </a:r>
          </a:p>
          <a:p>
            <a:pPr marL="868057" lvl="1" indent="-434029" algn="just">
              <a:lnSpc>
                <a:spcPts val="5628"/>
              </a:lnSpc>
              <a:buFont typeface="Arial"/>
              <a:buChar char="•"/>
            </a:pPr>
            <a:r>
              <a:rPr lang="en-US" sz="4020">
                <a:solidFill>
                  <a:srgbClr val="000000"/>
                </a:solidFill>
                <a:latin typeface="Arimo"/>
              </a:rPr>
              <a:t>Се чита текстот и се прибележуваат податоци и сортираат во различни табели</a:t>
            </a:r>
          </a:p>
          <a:p>
            <a:pPr marL="868057" lvl="1" indent="-434029" algn="just">
              <a:lnSpc>
                <a:spcPts val="5628"/>
              </a:lnSpc>
              <a:buFont typeface="Arial"/>
              <a:buChar char="•"/>
            </a:pPr>
            <a:r>
              <a:rPr lang="en-US" sz="4020">
                <a:solidFill>
                  <a:srgbClr val="000000"/>
                </a:solidFill>
                <a:latin typeface="Arimo"/>
              </a:rPr>
              <a:t>Целта е да се концентрираат учениците во читањето и да се чита со разбирање.</a:t>
            </a:r>
          </a:p>
          <a:p>
            <a:pPr marL="436268" lvl="1" indent="-218134">
              <a:lnSpc>
                <a:spcPts val="2828"/>
              </a:lnSpc>
              <a:buFont typeface="Arial"/>
              <a:buChar char="•"/>
            </a:pPr>
            <a:endParaRPr lang="en-US" sz="40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211336" y="8234816"/>
            <a:ext cx="2076664" cy="2052184"/>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673465" y="7063010"/>
            <a:ext cx="437081" cy="437081"/>
          </a:xfrm>
          <a:prstGeom prst="rect">
            <a:avLst/>
          </a:prstGeom>
        </p:spPr>
      </p:pic>
      <p:sp>
        <p:nvSpPr>
          <p:cNvPr id="8" name="TextBox 8"/>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ИНСЕРТ</a:t>
            </a:r>
          </a:p>
        </p:txBody>
      </p:sp>
      <p:sp>
        <p:nvSpPr>
          <p:cNvPr id="9" name="TextBox 9"/>
          <p:cNvSpPr txBox="1"/>
          <p:nvPr/>
        </p:nvSpPr>
        <p:spPr>
          <a:xfrm>
            <a:off x="430929" y="3089269"/>
            <a:ext cx="17426141" cy="2514042"/>
          </a:xfrm>
          <a:prstGeom prst="rect">
            <a:avLst/>
          </a:prstGeom>
        </p:spPr>
        <p:txBody>
          <a:bodyPr lIns="0" tIns="0" rIns="0" bIns="0" rtlCol="0" anchor="t">
            <a:spAutoFit/>
          </a:bodyPr>
          <a:lstStyle/>
          <a:p>
            <a:pPr marL="868057" lvl="1" indent="-434029" algn="just">
              <a:lnSpc>
                <a:spcPts val="5628"/>
              </a:lnSpc>
              <a:buFont typeface="Arial"/>
              <a:buChar char="•"/>
            </a:pPr>
            <a:r>
              <a:rPr lang="en-US" sz="4020">
                <a:solidFill>
                  <a:srgbClr val="000000"/>
                </a:solidFill>
                <a:latin typeface="Arimo"/>
              </a:rPr>
              <a:t>Во зависност од возрастана учениците, наставникот ги поедноставува или отежнува барањата.</a:t>
            </a:r>
          </a:p>
          <a:p>
            <a:pPr marL="868057" lvl="1" indent="-434029" algn="just">
              <a:lnSpc>
                <a:spcPts val="5628"/>
              </a:lnSpc>
              <a:buFont typeface="Arial"/>
              <a:buChar char="•"/>
            </a:pPr>
            <a:r>
              <a:rPr lang="en-US" sz="4020">
                <a:solidFill>
                  <a:srgbClr val="000000"/>
                </a:solidFill>
                <a:latin typeface="Arimo"/>
              </a:rPr>
              <a:t>ЗНАЦИ:</a:t>
            </a:r>
          </a:p>
          <a:p>
            <a:pPr>
              <a:lnSpc>
                <a:spcPts val="2828"/>
              </a:lnSpc>
            </a:pPr>
            <a:endParaRPr lang="en-US" sz="4020">
              <a:solidFill>
                <a:srgbClr val="000000"/>
              </a:solidFill>
              <a:latin typeface="Arimo"/>
            </a:endParaRPr>
          </a:p>
        </p:txBody>
      </p:sp>
      <p:sp>
        <p:nvSpPr>
          <p:cNvPr id="10" name="TextBox 10"/>
          <p:cNvSpPr txBox="1"/>
          <p:nvPr/>
        </p:nvSpPr>
        <p:spPr>
          <a:xfrm>
            <a:off x="2665842" y="5096652"/>
            <a:ext cx="15044884" cy="4798907"/>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Arimo"/>
              </a:rPr>
              <a:t>„√″ - Со овој знак потврдуваме дека она што сме го прочитале за нас е веќе познато.</a:t>
            </a:r>
          </a:p>
          <a:p>
            <a:pPr marL="734059" lvl="1" indent="-367030">
              <a:lnSpc>
                <a:spcPts val="4759"/>
              </a:lnSpc>
              <a:buFont typeface="Arial"/>
              <a:buChar char="•"/>
            </a:pPr>
            <a:r>
              <a:rPr lang="en-US" sz="3399">
                <a:solidFill>
                  <a:srgbClr val="000000"/>
                </a:solidFill>
                <a:latin typeface="Arimo"/>
              </a:rPr>
              <a:t>,,┼” -Доколку она што сме го прочитале за нас е ново и непознато.</a:t>
            </a:r>
          </a:p>
          <a:p>
            <a:pPr marL="734059" lvl="1" indent="-367030">
              <a:lnSpc>
                <a:spcPts val="4759"/>
              </a:lnSpc>
              <a:buFont typeface="Arial"/>
              <a:buChar char="•"/>
            </a:pPr>
            <a:r>
              <a:rPr lang="en-US" sz="3399">
                <a:solidFill>
                  <a:srgbClr val="000000"/>
                </a:solidFill>
                <a:latin typeface="Arimo"/>
              </a:rPr>
              <a:t>      Доколку она што сме го прочитале се разликува од она што го знаеме и не се сложуваме со тоа.</a:t>
            </a:r>
          </a:p>
          <a:p>
            <a:pPr marL="734059" lvl="1" indent="-367030">
              <a:lnSpc>
                <a:spcPts val="4759"/>
              </a:lnSpc>
              <a:buFont typeface="Arial"/>
              <a:buChar char="•"/>
            </a:pPr>
            <a:r>
              <a:rPr lang="en-US" sz="3399">
                <a:solidFill>
                  <a:srgbClr val="000000"/>
                </a:solidFill>
                <a:latin typeface="Arimo"/>
              </a:rPr>
              <a:t>,,?” -Ако се работи за информација која нас не збунува или ако постоинешто за кое сакаме да дознаеме нешто повеќе</a:t>
            </a:r>
          </a:p>
          <a:p>
            <a:pPr>
              <a:lnSpc>
                <a:spcPts val="4759"/>
              </a:lnSpc>
            </a:pPr>
            <a:endParaRPr lang="en-US" sz="3399">
              <a:solidFill>
                <a:srgbClr val="000000"/>
              </a:solidFill>
              <a:latin typeface="Arimo"/>
            </a:endParaRPr>
          </a:p>
        </p:txBody>
      </p:sp>
      <p:grpSp>
        <p:nvGrpSpPr>
          <p:cNvPr id="11" name="Group 11"/>
          <p:cNvGrpSpPr/>
          <p:nvPr/>
        </p:nvGrpSpPr>
        <p:grpSpPr>
          <a:xfrm rot="-10800000">
            <a:off x="15923010" y="764000"/>
            <a:ext cx="2364990" cy="188320"/>
            <a:chOff x="0" y="0"/>
            <a:chExt cx="1913890" cy="152400"/>
          </a:xfrm>
        </p:grpSpPr>
        <p:sp>
          <p:nvSpPr>
            <p:cNvPr id="12" name="Freeform 12"/>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13" name="TextBox 13"/>
          <p:cNvSpPr txBox="1"/>
          <p:nvPr/>
        </p:nvSpPr>
        <p:spPr>
          <a:xfrm>
            <a:off x="3766659" y="6470086"/>
            <a:ext cx="250693" cy="811465"/>
          </a:xfrm>
          <a:prstGeom prst="rect">
            <a:avLst/>
          </a:prstGeom>
        </p:spPr>
        <p:txBody>
          <a:bodyPr lIns="0" tIns="0" rIns="0" bIns="0" rtlCol="0" anchor="t">
            <a:spAutoFit/>
          </a:bodyPr>
          <a:lstStyle/>
          <a:p>
            <a:pPr algn="ctr">
              <a:lnSpc>
                <a:spcPts val="6719"/>
              </a:lnSpc>
            </a:pPr>
            <a:r>
              <a:rPr lang="en-US" sz="4799">
                <a:solidFill>
                  <a:srgbClr val="000000"/>
                </a:solidFill>
                <a:latin typeface="Open Sans Light"/>
              </a:rPr>
              <a:t>_</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ИНСЕРТ</a:t>
            </a:r>
          </a:p>
        </p:txBody>
      </p:sp>
      <p:sp>
        <p:nvSpPr>
          <p:cNvPr id="5" name="TextBox 5"/>
          <p:cNvSpPr txBox="1"/>
          <p:nvPr/>
        </p:nvSpPr>
        <p:spPr>
          <a:xfrm>
            <a:off x="332813" y="3162858"/>
            <a:ext cx="17426141" cy="3626231"/>
          </a:xfrm>
          <a:prstGeom prst="rect">
            <a:avLst/>
          </a:prstGeom>
        </p:spPr>
        <p:txBody>
          <a:bodyPr lIns="0" tIns="0" rIns="0" bIns="0" rtlCol="0" anchor="t">
            <a:spAutoFit/>
          </a:bodyPr>
          <a:lstStyle/>
          <a:p>
            <a:pPr marL="803289" lvl="1" indent="-401644" algn="just">
              <a:lnSpc>
                <a:spcPts val="5208"/>
              </a:lnSpc>
              <a:buFont typeface="Arial"/>
              <a:buChar char="•"/>
            </a:pPr>
            <a:r>
              <a:rPr lang="en-US" sz="3720">
                <a:solidFill>
                  <a:srgbClr val="000000"/>
                </a:solidFill>
                <a:latin typeface="Arimo"/>
              </a:rPr>
              <a:t>Важно е учениците знаците да ги ставаат индивидуално бидејќи целта е сите да научат нешто ново врз основа на сопственото знаење и искуство. </a:t>
            </a:r>
          </a:p>
          <a:p>
            <a:pPr marL="803289" lvl="1" indent="-401644" algn="just">
              <a:lnSpc>
                <a:spcPts val="5208"/>
              </a:lnSpc>
              <a:buFont typeface="Arial"/>
              <a:buChar char="•"/>
            </a:pPr>
            <a:r>
              <a:rPr lang="en-US" sz="3720">
                <a:solidFill>
                  <a:srgbClr val="000000"/>
                </a:solidFill>
                <a:latin typeface="Arimo"/>
              </a:rPr>
              <a:t>Се чита дел од текстот,па за момент се прави пауза со цел учениците да размислат за тоа што го прочитале и да дискутираат со своето другарче одговарајќи на следните прашања: </a:t>
            </a: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
        <p:nvSpPr>
          <p:cNvPr id="9" name="TextBox 9"/>
          <p:cNvSpPr txBox="1"/>
          <p:nvPr/>
        </p:nvSpPr>
        <p:spPr>
          <a:xfrm>
            <a:off x="3272752" y="6454338"/>
            <a:ext cx="13986548" cy="3832662"/>
          </a:xfrm>
          <a:prstGeom prst="rect">
            <a:avLst/>
          </a:prstGeom>
        </p:spPr>
        <p:txBody>
          <a:bodyPr lIns="0" tIns="0" rIns="0" bIns="0" rtlCol="0" anchor="t">
            <a:spAutoFit/>
          </a:bodyPr>
          <a:lstStyle/>
          <a:p>
            <a:pPr marL="777238" lvl="1" indent="-388619" algn="just">
              <a:lnSpc>
                <a:spcPts val="5039"/>
              </a:lnSpc>
              <a:buFont typeface="Arial"/>
              <a:buChar char="•"/>
            </a:pPr>
            <a:r>
              <a:rPr lang="en-US" sz="3599">
                <a:solidFill>
                  <a:srgbClr val="000000"/>
                </a:solidFill>
                <a:latin typeface="Arimo"/>
              </a:rPr>
              <a:t>Кое наше знаења е потврдено? </a:t>
            </a:r>
          </a:p>
          <a:p>
            <a:pPr marL="777238" lvl="1" indent="-388619" algn="just">
              <a:lnSpc>
                <a:spcPts val="5039"/>
              </a:lnSpc>
              <a:buFont typeface="Arial"/>
              <a:buChar char="•"/>
            </a:pPr>
            <a:r>
              <a:rPr lang="en-US" sz="3599">
                <a:solidFill>
                  <a:srgbClr val="000000"/>
                </a:solidFill>
                <a:latin typeface="Arimo"/>
              </a:rPr>
              <a:t>Кое наше знаење е сузбиено? </a:t>
            </a:r>
          </a:p>
          <a:p>
            <a:pPr marL="777238" lvl="1" indent="-388619" algn="just">
              <a:lnSpc>
                <a:spcPts val="5039"/>
              </a:lnSpc>
              <a:buFont typeface="Arial"/>
              <a:buChar char="•"/>
            </a:pPr>
            <a:r>
              <a:rPr lang="en-US" sz="3599">
                <a:solidFill>
                  <a:srgbClr val="000000"/>
                </a:solidFill>
                <a:latin typeface="Arimo"/>
              </a:rPr>
              <a:t>Со кое ново знаење се сретнавме? </a:t>
            </a:r>
          </a:p>
          <a:p>
            <a:pPr marL="777238" lvl="1" indent="-388619" algn="just">
              <a:lnSpc>
                <a:spcPts val="5039"/>
              </a:lnSpc>
              <a:buFont typeface="Arial"/>
              <a:buChar char="•"/>
            </a:pPr>
            <a:r>
              <a:rPr lang="en-US" sz="3599">
                <a:solidFill>
                  <a:srgbClr val="000000"/>
                </a:solidFill>
                <a:latin typeface="Arimo"/>
              </a:rPr>
              <a:t>Што ни е нејасно? </a:t>
            </a:r>
          </a:p>
          <a:p>
            <a:pPr marL="777238" lvl="1" indent="-388619" algn="just">
              <a:lnSpc>
                <a:spcPts val="5039"/>
              </a:lnSpc>
              <a:buFont typeface="Arial"/>
              <a:buChar char="•"/>
            </a:pPr>
            <a:r>
              <a:rPr lang="en-US" sz="3599">
                <a:solidFill>
                  <a:srgbClr val="000000"/>
                </a:solidFill>
                <a:latin typeface="Arimo"/>
              </a:rPr>
              <a:t>Потоа учениците ги прибележуваат знаците во табела.</a:t>
            </a:r>
          </a:p>
          <a:p>
            <a:pPr algn="just">
              <a:lnSpc>
                <a:spcPts val="5039"/>
              </a:lnSpc>
            </a:pPr>
            <a:endParaRPr lang="en-US" sz="3599">
              <a:solidFill>
                <a:srgbClr val="000000"/>
              </a:solidFill>
              <a:latin typeface="Arimo"/>
            </a:endParaRPr>
          </a:p>
        </p:txBody>
      </p:sp>
      <p:grpSp>
        <p:nvGrpSpPr>
          <p:cNvPr id="10" name="Group 10"/>
          <p:cNvGrpSpPr/>
          <p:nvPr/>
        </p:nvGrpSpPr>
        <p:grpSpPr>
          <a:xfrm rot="-10800000">
            <a:off x="15923010" y="764000"/>
            <a:ext cx="2364990" cy="188320"/>
            <a:chOff x="0" y="0"/>
            <a:chExt cx="1913890" cy="152400"/>
          </a:xfrm>
        </p:grpSpPr>
        <p:sp>
          <p:nvSpPr>
            <p:cNvPr id="11" name="Freeform 11"/>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7" name="Picture 7"/>
          <p:cNvPicPr>
            <a:picLocks noChangeAspect="1"/>
          </p:cNvPicPr>
          <p:nvPr/>
        </p:nvPicPr>
        <p:blipFill>
          <a:blip r:embed="rId5"/>
          <a:srcRect l="1238" t="2403" r="989" b="27639"/>
          <a:stretch>
            <a:fillRect/>
          </a:stretch>
        </p:blipFill>
        <p:spPr>
          <a:xfrm>
            <a:off x="544480" y="3305450"/>
            <a:ext cx="16714820" cy="4620772"/>
          </a:xfrm>
          <a:prstGeom prst="rect">
            <a:avLst/>
          </a:prstGeom>
        </p:spPr>
      </p:pic>
      <p:sp>
        <p:nvSpPr>
          <p:cNvPr id="8" name="TextBox 8"/>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ИНСЕРТ</a:t>
            </a:r>
          </a:p>
        </p:txBody>
      </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
        <p:nvSpPr>
          <p:cNvPr id="11" name="TextBox 11"/>
          <p:cNvSpPr txBox="1"/>
          <p:nvPr/>
        </p:nvSpPr>
        <p:spPr>
          <a:xfrm>
            <a:off x="10856426" y="3200675"/>
            <a:ext cx="216628" cy="903474"/>
          </a:xfrm>
          <a:prstGeom prst="rect">
            <a:avLst/>
          </a:prstGeom>
        </p:spPr>
        <p:txBody>
          <a:bodyPr lIns="0" tIns="0" rIns="0" bIns="0" rtlCol="0" anchor="t">
            <a:spAutoFit/>
          </a:bodyPr>
          <a:lstStyle/>
          <a:p>
            <a:pPr algn="ctr">
              <a:lnSpc>
                <a:spcPts val="7419"/>
              </a:lnSpc>
            </a:pPr>
            <a:r>
              <a:rPr lang="en-US" sz="5299">
                <a:solidFill>
                  <a:srgbClr val="000000"/>
                </a:solidFill>
                <a:latin typeface="Open Sans Light"/>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ИНСЕРТ</a:t>
            </a:r>
          </a:p>
        </p:txBody>
      </p:sp>
      <p:sp>
        <p:nvSpPr>
          <p:cNvPr id="5" name="TextBox 5"/>
          <p:cNvSpPr txBox="1"/>
          <p:nvPr/>
        </p:nvSpPr>
        <p:spPr>
          <a:xfrm>
            <a:off x="332813" y="3730283"/>
            <a:ext cx="17426141" cy="4283390"/>
          </a:xfrm>
          <a:prstGeom prst="rect">
            <a:avLst/>
          </a:prstGeom>
        </p:spPr>
        <p:txBody>
          <a:bodyPr lIns="0" tIns="0" rIns="0" bIns="0" rtlCol="0" anchor="t">
            <a:spAutoFit/>
          </a:bodyPr>
          <a:lstStyle/>
          <a:p>
            <a:pPr marL="803289" lvl="1" indent="-401644" algn="just">
              <a:lnSpc>
                <a:spcPts val="5208"/>
              </a:lnSpc>
              <a:buFont typeface="Arial"/>
              <a:buChar char="•"/>
            </a:pPr>
            <a:r>
              <a:rPr lang="en-US" sz="3720">
                <a:solidFill>
                  <a:srgbClr val="000000"/>
                </a:solidFill>
                <a:latin typeface="Arimo"/>
              </a:rPr>
              <a:t>Се продолжува со читање на друг дел од текстот и повторно истата постапка. </a:t>
            </a:r>
          </a:p>
          <a:p>
            <a:pPr marL="803289" lvl="1" indent="-401644" algn="just">
              <a:lnSpc>
                <a:spcPts val="5208"/>
              </a:lnSpc>
              <a:buFont typeface="Arial"/>
              <a:buChar char="•"/>
            </a:pPr>
            <a:r>
              <a:rPr lang="en-US" sz="3720">
                <a:solidFill>
                  <a:srgbClr val="000000"/>
                </a:solidFill>
                <a:latin typeface="Arimo"/>
              </a:rPr>
              <a:t>Кога ќе се заврши со читањето на целиот текст, учениците се групираат во поголеми групи каде се врши споредување на прибележаните податоции се наоѓа одговорот на она што било непознато. </a:t>
            </a:r>
          </a:p>
          <a:p>
            <a:pPr marL="803289" lvl="1" indent="-401644" algn="just">
              <a:lnSpc>
                <a:spcPts val="5208"/>
              </a:lnSpc>
              <a:buFont typeface="Arial"/>
              <a:buChar char="•"/>
            </a:pPr>
            <a:r>
              <a:rPr lang="en-US" sz="3720">
                <a:solidFill>
                  <a:srgbClr val="000000"/>
                </a:solidFill>
                <a:latin typeface="Arimo"/>
              </a:rPr>
              <a:t>Се сумираат одговорите и на крај групите вршат презентација.</a:t>
            </a: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1033575" y="1220120"/>
            <a:ext cx="15300921" cy="1327151"/>
          </a:xfrm>
          <a:prstGeom prst="rect">
            <a:avLst/>
          </a:prstGeom>
        </p:spPr>
        <p:txBody>
          <a:bodyPr lIns="0" tIns="0" rIns="0" bIns="0" rtlCol="0" anchor="t">
            <a:spAutoFit/>
          </a:bodyPr>
          <a:lstStyle/>
          <a:p>
            <a:pPr algn="ctr">
              <a:lnSpc>
                <a:spcPts val="10846"/>
              </a:lnSpc>
              <a:spcBef>
                <a:spcPct val="0"/>
              </a:spcBef>
            </a:pPr>
            <a:r>
              <a:rPr lang="en-US" sz="7747" dirty="0">
                <a:solidFill>
                  <a:srgbClr val="FFFFFF"/>
                </a:solidFill>
                <a:latin typeface="Noto Sans Bold"/>
              </a:rPr>
              <a:t>ТЕХНИКА: МИНУТНА РАБОТА</a:t>
            </a:r>
          </a:p>
        </p:txBody>
      </p:sp>
      <p:pic>
        <p:nvPicPr>
          <p:cNvPr id="5" name="Picture 5"/>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21490" y="8279520"/>
            <a:ext cx="2466510" cy="2437433"/>
          </a:xfrm>
          <a:prstGeom prst="rect">
            <a:avLst/>
          </a:prstGeom>
        </p:spPr>
      </p:pic>
      <p:sp>
        <p:nvSpPr>
          <p:cNvPr id="6" name="TextBox 6"/>
          <p:cNvSpPr txBox="1"/>
          <p:nvPr/>
        </p:nvSpPr>
        <p:spPr>
          <a:xfrm>
            <a:off x="707409" y="3191611"/>
            <a:ext cx="16873182" cy="7511393"/>
          </a:xfrm>
          <a:prstGeom prst="rect">
            <a:avLst/>
          </a:prstGeom>
        </p:spPr>
        <p:txBody>
          <a:bodyPr lIns="0" tIns="0" rIns="0" bIns="0" rtlCol="0" anchor="t">
            <a:spAutoFit/>
          </a:bodyPr>
          <a:lstStyle/>
          <a:p>
            <a:pPr algn="just">
              <a:lnSpc>
                <a:spcPts val="4928"/>
              </a:lnSpc>
            </a:pPr>
            <a:r>
              <a:rPr lang="en-US" sz="3520">
                <a:solidFill>
                  <a:srgbClr val="000000"/>
                </a:solidFill>
                <a:latin typeface="Arimo Bold"/>
              </a:rPr>
              <a:t>Оваа техника е погодна за проверка на напредокот на учениците во разбирањето на наставните содржини.</a:t>
            </a:r>
          </a:p>
          <a:p>
            <a:pPr>
              <a:lnSpc>
                <a:spcPts val="5488"/>
              </a:lnSpc>
            </a:pPr>
            <a:r>
              <a:rPr lang="en-US" sz="3920">
                <a:solidFill>
                  <a:srgbClr val="000000"/>
                </a:solidFill>
                <a:latin typeface="Arimo Bold"/>
              </a:rPr>
              <a:t>Активности:</a:t>
            </a:r>
          </a:p>
          <a:p>
            <a:pPr marL="760110" lvl="1" indent="-380055">
              <a:lnSpc>
                <a:spcPts val="4928"/>
              </a:lnSpc>
              <a:buFont typeface="Arial"/>
              <a:buChar char="•"/>
            </a:pPr>
            <a:r>
              <a:rPr lang="en-US" sz="3520">
                <a:solidFill>
                  <a:srgbClr val="000000"/>
                </a:solidFill>
                <a:latin typeface="Arimo Bold"/>
              </a:rPr>
              <a:t>Побарајте од учениците да земат лист.</a:t>
            </a:r>
          </a:p>
          <a:p>
            <a:pPr marL="760110" lvl="1" indent="-380055">
              <a:lnSpc>
                <a:spcPts val="4928"/>
              </a:lnSpc>
              <a:buFont typeface="Arial"/>
              <a:buChar char="•"/>
            </a:pPr>
            <a:r>
              <a:rPr lang="en-US" sz="3520">
                <a:solidFill>
                  <a:srgbClr val="000000"/>
                </a:solidFill>
                <a:latin typeface="Arimo Bold"/>
              </a:rPr>
              <a:t> Поставете им прашање во врска со наставната содржина што ја обработувате. </a:t>
            </a:r>
          </a:p>
          <a:p>
            <a:pPr>
              <a:lnSpc>
                <a:spcPts val="4928"/>
              </a:lnSpc>
            </a:pPr>
            <a:r>
              <a:rPr lang="en-US" sz="3520">
                <a:solidFill>
                  <a:srgbClr val="000000"/>
                </a:solidFill>
                <a:latin typeface="Arimo Bold"/>
              </a:rPr>
              <a:t>Дајте им време од само една до две минути да го напишат одговорот на поставеното прашање.     </a:t>
            </a:r>
          </a:p>
          <a:p>
            <a:pPr>
              <a:lnSpc>
                <a:spcPts val="4928"/>
              </a:lnSpc>
            </a:pPr>
            <a:r>
              <a:rPr lang="en-US" sz="3520">
                <a:solidFill>
                  <a:srgbClr val="000000"/>
                </a:solidFill>
                <a:latin typeface="Arimo Bold"/>
              </a:rPr>
              <a:t>      На пример: „Која е разликата помеѓу правоаголник и квадрат?“</a:t>
            </a:r>
          </a:p>
          <a:p>
            <a:pPr>
              <a:lnSpc>
                <a:spcPts val="4928"/>
              </a:lnSpc>
            </a:pPr>
            <a:r>
              <a:rPr lang="en-US" sz="3520">
                <a:solidFill>
                  <a:srgbClr val="000000"/>
                </a:solidFill>
                <a:latin typeface="Arimo Bold"/>
              </a:rPr>
              <a:t>                             „Која е разликата помеѓу шум и тон?“</a:t>
            </a:r>
          </a:p>
          <a:p>
            <a:pPr>
              <a:lnSpc>
                <a:spcPts val="4928"/>
              </a:lnSpc>
            </a:pPr>
            <a:endParaRPr lang="en-US" sz="3520">
              <a:solidFill>
                <a:srgbClr val="000000"/>
              </a:solidFill>
              <a:latin typeface="Arimo Bold"/>
            </a:endParaRPr>
          </a:p>
          <a:p>
            <a:pPr>
              <a:lnSpc>
                <a:spcPts val="4928"/>
              </a:lnSpc>
            </a:pPr>
            <a:endParaRPr lang="en-US" sz="3520">
              <a:solidFill>
                <a:srgbClr val="000000"/>
              </a:solidFill>
              <a:latin typeface="Arimo Bold"/>
            </a:endParaRPr>
          </a:p>
        </p:txBody>
      </p:sp>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 ТЕХНИКА: БИНГО</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210058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 ТЕХНИКА: БИНГО</a:t>
            </a:r>
          </a:p>
        </p:txBody>
      </p:sp>
      <p:sp>
        <p:nvSpPr>
          <p:cNvPr id="5" name="TextBox 5"/>
          <p:cNvSpPr txBox="1"/>
          <p:nvPr/>
        </p:nvSpPr>
        <p:spPr>
          <a:xfrm>
            <a:off x="332813" y="3333407"/>
            <a:ext cx="17426141" cy="5597708"/>
          </a:xfrm>
          <a:prstGeom prst="rect">
            <a:avLst/>
          </a:prstGeom>
        </p:spPr>
        <p:txBody>
          <a:bodyPr lIns="0" tIns="0" rIns="0" bIns="0" rtlCol="0" anchor="t">
            <a:spAutoFit/>
          </a:bodyPr>
          <a:lstStyle/>
          <a:p>
            <a:pPr algn="just">
              <a:lnSpc>
                <a:spcPts val="5208"/>
              </a:lnSpc>
            </a:pPr>
            <a:r>
              <a:rPr lang="en-US" sz="3720">
                <a:solidFill>
                  <a:srgbClr val="000000"/>
                </a:solidFill>
                <a:latin typeface="Arimo"/>
              </a:rPr>
              <a:t>Се работи на следниот начин: </a:t>
            </a:r>
          </a:p>
          <a:p>
            <a:pPr marL="803289" lvl="1" indent="-401644" algn="just">
              <a:lnSpc>
                <a:spcPts val="5208"/>
              </a:lnSpc>
              <a:buFont typeface="Arial"/>
              <a:buChar char="•"/>
            </a:pPr>
            <a:r>
              <a:rPr lang="en-US" sz="3720">
                <a:solidFill>
                  <a:srgbClr val="000000"/>
                </a:solidFill>
                <a:latin typeface="Arimo"/>
              </a:rPr>
              <a:t>Секој ученик запишува во првото поле еден поим кој му оставил голем впечаток на овој час. </a:t>
            </a:r>
          </a:p>
          <a:p>
            <a:pPr marL="803289" lvl="1" indent="-401644" algn="just">
              <a:lnSpc>
                <a:spcPts val="5208"/>
              </a:lnSpc>
              <a:buFont typeface="Arial"/>
              <a:buChar char="•"/>
            </a:pPr>
            <a:r>
              <a:rPr lang="en-US" sz="3720">
                <a:solidFill>
                  <a:srgbClr val="000000"/>
                </a:solidFill>
                <a:latin typeface="Arimo"/>
              </a:rPr>
              <a:t>Потоа разговара со осум учениции ги замолува на останатите полиња да запишат по еден поим, но тој да не се повторува со останатите. </a:t>
            </a:r>
          </a:p>
          <a:p>
            <a:pPr marL="803289" lvl="1" indent="-401644" algn="just">
              <a:lnSpc>
                <a:spcPts val="5208"/>
              </a:lnSpc>
              <a:buFont typeface="Arial"/>
              <a:buChar char="•"/>
            </a:pPr>
            <a:r>
              <a:rPr lang="en-US" sz="3720">
                <a:solidFill>
                  <a:srgbClr val="000000"/>
                </a:solidFill>
                <a:latin typeface="Arimo"/>
              </a:rPr>
              <a:t>Кога ученикот ќе ги комплетира сите деветполиња извикува БИНГО и крева рака.</a:t>
            </a:r>
          </a:p>
          <a:p>
            <a:pPr marL="803289" lvl="1" indent="-401644" algn="just">
              <a:lnSpc>
                <a:spcPts val="5208"/>
              </a:lnSpc>
              <a:buFont typeface="Arial"/>
              <a:buChar char="•"/>
            </a:pPr>
            <a:r>
              <a:rPr lang="en-US" sz="3720">
                <a:solidFill>
                  <a:srgbClr val="000000"/>
                </a:solidFill>
                <a:latin typeface="Arimo"/>
              </a:rPr>
              <a:t>Следи презентација на БИНГОТО.</a:t>
            </a: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9895559"/>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7" name="Picture 7"/>
          <p:cNvPicPr>
            <a:picLocks noChangeAspect="1"/>
          </p:cNvPicPr>
          <p:nvPr/>
        </p:nvPicPr>
        <p:blipFill>
          <a:blip r:embed="rId5"/>
          <a:srcRect l="6996" r="1554"/>
          <a:stretch>
            <a:fillRect/>
          </a:stretch>
        </p:blipFill>
        <p:spPr>
          <a:xfrm>
            <a:off x="4752868" y="5909769"/>
            <a:ext cx="9337891" cy="3985790"/>
          </a:xfrm>
          <a:prstGeom prst="rect">
            <a:avLst/>
          </a:prstGeom>
        </p:spPr>
      </p:pic>
      <p:sp>
        <p:nvSpPr>
          <p:cNvPr id="8" name="TextBox 8"/>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  ТЕХНИКА: БИНГО</a:t>
            </a:r>
          </a:p>
        </p:txBody>
      </p:sp>
      <p:sp>
        <p:nvSpPr>
          <p:cNvPr id="9" name="TextBox 9"/>
          <p:cNvSpPr txBox="1"/>
          <p:nvPr/>
        </p:nvSpPr>
        <p:spPr>
          <a:xfrm>
            <a:off x="529046" y="3227573"/>
            <a:ext cx="17426141" cy="2969072"/>
          </a:xfrm>
          <a:prstGeom prst="rect">
            <a:avLst/>
          </a:prstGeom>
        </p:spPr>
        <p:txBody>
          <a:bodyPr lIns="0" tIns="0" rIns="0" bIns="0" rtlCol="0" anchor="t">
            <a:spAutoFit/>
          </a:bodyPr>
          <a:lstStyle/>
          <a:p>
            <a:pPr marL="803289" lvl="1" indent="-401644" algn="just">
              <a:lnSpc>
                <a:spcPts val="5208"/>
              </a:lnSpc>
              <a:buFont typeface="Arial"/>
              <a:buChar char="•"/>
            </a:pPr>
            <a:r>
              <a:rPr lang="en-US" sz="3720">
                <a:solidFill>
                  <a:srgbClr val="000000"/>
                </a:solidFill>
                <a:latin typeface="Arimo"/>
              </a:rPr>
              <a:t>Оваа техника се користи во завршниот дел од часот за да учениците со свои зборови изразуваат информации и идеи со кои се сретнале.</a:t>
            </a:r>
          </a:p>
          <a:p>
            <a:pPr marL="803289" lvl="1" indent="-401644" algn="just">
              <a:lnSpc>
                <a:spcPts val="5208"/>
              </a:lnSpc>
              <a:buFont typeface="Arial"/>
              <a:buChar char="•"/>
            </a:pPr>
            <a:r>
              <a:rPr lang="en-US" sz="3720">
                <a:solidFill>
                  <a:srgbClr val="000000"/>
                </a:solidFill>
                <a:latin typeface="Arimo"/>
              </a:rPr>
              <a:t>Да се поттикне размена на идеи помеѓу учениците.</a:t>
            </a:r>
          </a:p>
          <a:p>
            <a:pPr marL="803289" lvl="1" indent="-401644" algn="just">
              <a:lnSpc>
                <a:spcPts val="5208"/>
              </a:lnSpc>
              <a:buFont typeface="Arial"/>
              <a:buChar char="•"/>
            </a:pPr>
            <a:r>
              <a:rPr lang="en-US" sz="3720">
                <a:solidFill>
                  <a:srgbClr val="000000"/>
                </a:solidFill>
                <a:latin typeface="Arimo"/>
              </a:rPr>
              <a:t>Секој ученик добива ливче со следнава табела:</a:t>
            </a:r>
          </a:p>
          <a:p>
            <a:pPr marL="371500" lvl="1" indent="-185750">
              <a:lnSpc>
                <a:spcPts val="2408"/>
              </a:lnSpc>
              <a:buFont typeface="Arial"/>
              <a:buChar char="•"/>
            </a:pPr>
            <a:endParaRPr lang="en-US" sz="3720">
              <a:solidFill>
                <a:srgbClr val="000000"/>
              </a:solidFill>
              <a:latin typeface="Arimo"/>
            </a:endParaRPr>
          </a:p>
        </p:txBody>
      </p:sp>
      <p:grpSp>
        <p:nvGrpSpPr>
          <p:cNvPr id="10" name="Group 10"/>
          <p:cNvGrpSpPr/>
          <p:nvPr/>
        </p:nvGrpSpPr>
        <p:grpSpPr>
          <a:xfrm rot="-10800000">
            <a:off x="15923010" y="764000"/>
            <a:ext cx="2364990" cy="188320"/>
            <a:chOff x="0" y="0"/>
            <a:chExt cx="1913890" cy="152400"/>
          </a:xfrm>
        </p:grpSpPr>
        <p:sp>
          <p:nvSpPr>
            <p:cNvPr id="11" name="Freeform 11"/>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6238191" y="8234816"/>
            <a:ext cx="2076664" cy="2052184"/>
          </a:xfrm>
          <a:prstGeom prst="rect">
            <a:avLst/>
          </a:prstGeom>
        </p:spPr>
      </p:pic>
      <p:grpSp>
        <p:nvGrpSpPr>
          <p:cNvPr id="5" name="Group 5"/>
          <p:cNvGrpSpPr/>
          <p:nvPr/>
        </p:nvGrpSpPr>
        <p:grpSpPr>
          <a:xfrm rot="-10800000">
            <a:off x="5650105" y="9895559"/>
            <a:ext cx="6987790" cy="188320"/>
            <a:chOff x="0" y="0"/>
            <a:chExt cx="5654934" cy="152400"/>
          </a:xfrm>
        </p:grpSpPr>
        <p:sp>
          <p:nvSpPr>
            <p:cNvPr id="6" name="Freeform 6"/>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9" name="Picture 9"/>
          <p:cNvPicPr>
            <a:picLocks noChangeAspect="1"/>
          </p:cNvPicPr>
          <p:nvPr/>
        </p:nvPicPr>
        <p:blipFill>
          <a:blip r:embed="rId5"/>
          <a:srcRect/>
          <a:stretch>
            <a:fillRect/>
          </a:stretch>
        </p:blipFill>
        <p:spPr>
          <a:xfrm>
            <a:off x="2049809" y="3279483"/>
            <a:ext cx="14188382" cy="6616076"/>
          </a:xfrm>
          <a:prstGeom prst="rect">
            <a:avLst/>
          </a:prstGeom>
        </p:spPr>
      </p:pic>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  ТЕХНИКА: БИНГО</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СНЕЖНА  ТОПКА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477051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СНЕЖНА  ТОПКА</a:t>
            </a:r>
          </a:p>
        </p:txBody>
      </p:sp>
      <p:sp>
        <p:nvSpPr>
          <p:cNvPr id="5" name="TextBox 5"/>
          <p:cNvSpPr txBox="1"/>
          <p:nvPr/>
        </p:nvSpPr>
        <p:spPr>
          <a:xfrm>
            <a:off x="430929" y="2786316"/>
            <a:ext cx="17426141" cy="8226343"/>
          </a:xfrm>
          <a:prstGeom prst="rect">
            <a:avLst/>
          </a:prstGeom>
        </p:spPr>
        <p:txBody>
          <a:bodyPr lIns="0" tIns="0" rIns="0" bIns="0" rtlCol="0" anchor="t">
            <a:spAutoFit/>
          </a:bodyPr>
          <a:lstStyle/>
          <a:p>
            <a:pPr marL="803289" lvl="1" indent="-401644" algn="just">
              <a:lnSpc>
                <a:spcPts val="5208"/>
              </a:lnSpc>
              <a:buFont typeface="Arial"/>
              <a:buChar char="•"/>
            </a:pPr>
            <a:r>
              <a:rPr lang="en-US" sz="3720">
                <a:solidFill>
                  <a:srgbClr val="000000"/>
                </a:solidFill>
                <a:latin typeface="Arimo"/>
              </a:rPr>
              <a:t>Поттикнува активно учество на сите ученици</a:t>
            </a:r>
          </a:p>
          <a:p>
            <a:pPr marL="803289" lvl="1" indent="-401644" algn="just">
              <a:lnSpc>
                <a:spcPts val="5208"/>
              </a:lnSpc>
              <a:buFont typeface="Arial"/>
              <a:buChar char="•"/>
            </a:pPr>
            <a:r>
              <a:rPr lang="en-US" sz="3720">
                <a:solidFill>
                  <a:srgbClr val="000000"/>
                </a:solidFill>
                <a:latin typeface="Arimo"/>
              </a:rPr>
              <a:t>Промовира и негува активно слушање и почитување на туѓото мислење</a:t>
            </a:r>
          </a:p>
          <a:p>
            <a:pPr marL="803289" lvl="1" indent="-401644" algn="just">
              <a:lnSpc>
                <a:spcPts val="5208"/>
              </a:lnSpc>
              <a:buFont typeface="Arial"/>
              <a:buChar char="•"/>
            </a:pPr>
            <a:r>
              <a:rPr lang="en-US" sz="3720">
                <a:solidFill>
                  <a:srgbClr val="000000"/>
                </a:solidFill>
                <a:latin typeface="Arimo"/>
              </a:rPr>
              <a:t>Учениците размислуваат самостојно</a:t>
            </a:r>
          </a:p>
          <a:p>
            <a:pPr marL="803289" lvl="1" indent="-401644" algn="just">
              <a:lnSpc>
                <a:spcPts val="5208"/>
              </a:lnSpc>
              <a:buFont typeface="Arial"/>
              <a:buChar char="•"/>
            </a:pPr>
            <a:r>
              <a:rPr lang="en-US" sz="3720">
                <a:solidFill>
                  <a:srgbClr val="000000"/>
                </a:solidFill>
                <a:latin typeface="Arimo"/>
              </a:rPr>
              <a:t>Споделуваат идеи, усогласуваат мислења</a:t>
            </a:r>
          </a:p>
          <a:p>
            <a:pPr marL="803289" lvl="1" indent="-401644" algn="just">
              <a:lnSpc>
                <a:spcPts val="5208"/>
              </a:lnSpc>
              <a:buFont typeface="Arial"/>
              <a:buChar char="•"/>
            </a:pPr>
            <a:r>
              <a:rPr lang="en-US" sz="3720">
                <a:solidFill>
                  <a:srgbClr val="000000"/>
                </a:solidFill>
                <a:latin typeface="Arimo"/>
              </a:rPr>
              <a:t>Се опособуваат за тимска работа и соработка</a:t>
            </a:r>
          </a:p>
          <a:p>
            <a:pPr marL="803289" lvl="1" indent="-401644" algn="just">
              <a:lnSpc>
                <a:spcPts val="5208"/>
              </a:lnSpc>
              <a:buFont typeface="Arial"/>
              <a:buChar char="•"/>
            </a:pPr>
            <a:r>
              <a:rPr lang="en-US" sz="3720">
                <a:solidFill>
                  <a:srgbClr val="000000"/>
                </a:solidFill>
                <a:latin typeface="Arimo"/>
              </a:rPr>
              <a:t>Поттикнува дискусија и бара од учениците да го оправдаат свое мислење што резултира со добро учење</a:t>
            </a:r>
          </a:p>
          <a:p>
            <a:pPr marL="803289" lvl="1" indent="-401644" algn="just">
              <a:lnSpc>
                <a:spcPts val="5208"/>
              </a:lnSpc>
              <a:buFont typeface="Arial"/>
              <a:buChar char="•"/>
            </a:pPr>
            <a:r>
              <a:rPr lang="en-US" sz="3720">
                <a:solidFill>
                  <a:srgbClr val="000000"/>
                </a:solidFill>
                <a:latin typeface="Arimo"/>
              </a:rPr>
              <a:t>Поттикнува правилно усно изразување</a:t>
            </a:r>
          </a:p>
          <a:p>
            <a:pPr marL="803289" lvl="1" indent="-401644" algn="just">
              <a:lnSpc>
                <a:spcPts val="5208"/>
              </a:lnSpc>
              <a:buFont typeface="Arial"/>
              <a:buChar char="•"/>
            </a:pPr>
            <a:r>
              <a:rPr lang="en-US" sz="3720">
                <a:solidFill>
                  <a:srgbClr val="000000"/>
                </a:solidFill>
                <a:latin typeface="Arimo"/>
              </a:rPr>
              <a:t>Поттикнува самооценување</a:t>
            </a:r>
          </a:p>
          <a:p>
            <a:pPr marL="803289" lvl="1" indent="-401644" algn="just">
              <a:lnSpc>
                <a:spcPts val="5208"/>
              </a:lnSpc>
              <a:buFont typeface="Arial"/>
              <a:buChar char="•"/>
            </a:pPr>
            <a:r>
              <a:rPr lang="en-US" sz="3720">
                <a:solidFill>
                  <a:srgbClr val="000000"/>
                </a:solidFill>
                <a:latin typeface="Arimo"/>
              </a:rPr>
              <a:t>На креативен начин се мобилизираат сите знаења на одредена тема, се поттикнуваат нови, старите се комбинираат во нов контекст</a:t>
            </a:r>
          </a:p>
          <a:p>
            <a:pPr algn="just">
              <a:lnSpc>
                <a:spcPts val="5208"/>
              </a:lnSpc>
            </a:pPr>
            <a:endParaRPr lang="en-US" sz="3720">
              <a:solidFill>
                <a:srgbClr val="000000"/>
              </a:solidFill>
              <a:latin typeface="Arimo"/>
            </a:endParaRP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878522" y="8232208"/>
            <a:ext cx="2076664" cy="2052184"/>
          </a:xfrm>
          <a:prstGeom prst="rect">
            <a:avLst/>
          </a:prstGeom>
        </p:spPr>
      </p:pic>
      <p:grpSp>
        <p:nvGrpSpPr>
          <p:cNvPr id="7" name="Group 7"/>
          <p:cNvGrpSpPr/>
          <p:nvPr/>
        </p:nvGrpSpPr>
        <p:grpSpPr>
          <a:xfrm rot="-10800000">
            <a:off x="5650105" y="10096072"/>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9" name="Group 9"/>
          <p:cNvGrpSpPr/>
          <p:nvPr/>
        </p:nvGrpSpPr>
        <p:grpSpPr>
          <a:xfrm rot="-10800000">
            <a:off x="15923010" y="764000"/>
            <a:ext cx="2364990" cy="188320"/>
            <a:chOff x="0" y="0"/>
            <a:chExt cx="1913890" cy="152400"/>
          </a:xfrm>
        </p:grpSpPr>
        <p:sp>
          <p:nvSpPr>
            <p:cNvPr id="10" name="Freeform 10"/>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СНЕЖНА  ТОПКА</a:t>
            </a:r>
          </a:p>
        </p:txBody>
      </p:sp>
      <p:sp>
        <p:nvSpPr>
          <p:cNvPr id="5" name="TextBox 5"/>
          <p:cNvSpPr txBox="1"/>
          <p:nvPr/>
        </p:nvSpPr>
        <p:spPr>
          <a:xfrm>
            <a:off x="332813" y="2862516"/>
            <a:ext cx="17426141" cy="7569184"/>
          </a:xfrm>
          <a:prstGeom prst="rect">
            <a:avLst/>
          </a:prstGeom>
        </p:spPr>
        <p:txBody>
          <a:bodyPr lIns="0" tIns="0" rIns="0" bIns="0" rtlCol="0" anchor="t">
            <a:spAutoFit/>
          </a:bodyPr>
          <a:lstStyle/>
          <a:p>
            <a:pPr marL="803289" lvl="1" indent="-401644" algn="just">
              <a:lnSpc>
                <a:spcPts val="5208"/>
              </a:lnSpc>
              <a:buFont typeface="Arial"/>
              <a:buChar char="•"/>
            </a:pPr>
            <a:r>
              <a:rPr lang="en-US" sz="3720">
                <a:solidFill>
                  <a:srgbClr val="000000"/>
                </a:solidFill>
                <a:latin typeface="Arimo"/>
              </a:rPr>
              <a:t>Се вежба почитување на туѓото мислење, став, идеја</a:t>
            </a:r>
          </a:p>
          <a:p>
            <a:pPr algn="just">
              <a:lnSpc>
                <a:spcPts val="5208"/>
              </a:lnSpc>
            </a:pPr>
            <a:endParaRPr lang="en-US" sz="3720">
              <a:solidFill>
                <a:srgbClr val="000000"/>
              </a:solidFill>
              <a:latin typeface="Arimo"/>
            </a:endParaRPr>
          </a:p>
          <a:p>
            <a:pPr algn="just">
              <a:lnSpc>
                <a:spcPts val="5208"/>
              </a:lnSpc>
            </a:pPr>
            <a:r>
              <a:rPr lang="en-US" sz="3720">
                <a:solidFill>
                  <a:srgbClr val="000000"/>
                </a:solidFill>
                <a:latin typeface="Arimo"/>
              </a:rPr>
              <a:t>АКТИВНОСТИ:</a:t>
            </a:r>
          </a:p>
          <a:p>
            <a:pPr marL="803289" lvl="1" indent="-401644" algn="just">
              <a:lnSpc>
                <a:spcPts val="5208"/>
              </a:lnSpc>
              <a:buFont typeface="Arial"/>
              <a:buChar char="•"/>
            </a:pPr>
            <a:r>
              <a:rPr lang="en-US" sz="3720">
                <a:solidFill>
                  <a:srgbClr val="000000"/>
                </a:solidFill>
                <a:latin typeface="Arimo"/>
              </a:rPr>
              <a:t>Наставникот поставува прашање</a:t>
            </a:r>
          </a:p>
          <a:p>
            <a:pPr marL="803289" lvl="1" indent="-401644" algn="just">
              <a:lnSpc>
                <a:spcPts val="5208"/>
              </a:lnSpc>
              <a:buFont typeface="Arial"/>
              <a:buChar char="•"/>
            </a:pPr>
            <a:r>
              <a:rPr lang="en-US" sz="3720">
                <a:solidFill>
                  <a:srgbClr val="000000"/>
                </a:solidFill>
                <a:latin typeface="Arimo"/>
              </a:rPr>
              <a:t>Секој ученик ги запишува размислувањата индивидуално без да се консултира со другите</a:t>
            </a:r>
          </a:p>
          <a:p>
            <a:pPr marL="803289" lvl="1" indent="-401644" algn="just">
              <a:lnSpc>
                <a:spcPts val="5208"/>
              </a:lnSpc>
              <a:buFont typeface="Arial"/>
              <a:buChar char="•"/>
            </a:pPr>
            <a:r>
              <a:rPr lang="en-US" sz="3720">
                <a:solidFill>
                  <a:srgbClr val="000000"/>
                </a:solidFill>
                <a:latin typeface="Arimo"/>
              </a:rPr>
              <a:t>Учениците споделуваат во парови што запишале и прават заеднички одговор</a:t>
            </a:r>
          </a:p>
          <a:p>
            <a:pPr marL="803289" lvl="1" indent="-401644" algn="just">
              <a:lnSpc>
                <a:spcPts val="5208"/>
              </a:lnSpc>
              <a:buFont typeface="Arial"/>
              <a:buChar char="•"/>
            </a:pPr>
            <a:r>
              <a:rPr lang="en-US" sz="3720">
                <a:solidFill>
                  <a:srgbClr val="000000"/>
                </a:solidFill>
                <a:latin typeface="Arimo"/>
              </a:rPr>
              <a:t>Потоа паровите се групираат во четворки, повторно споделуваат и споредуваат одговорите што ги запишале и се согласуваат и прават заеднички одговор</a:t>
            </a: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267508" y="3091316"/>
            <a:ext cx="2491446" cy="2462076"/>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10096072"/>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11" name="Group 11"/>
          <p:cNvGrpSpPr/>
          <p:nvPr/>
        </p:nvGrpSpPr>
        <p:grpSpPr>
          <a:xfrm rot="-10800000">
            <a:off x="5802505" y="10248472"/>
            <a:ext cx="6987790" cy="188320"/>
            <a:chOff x="0" y="0"/>
            <a:chExt cx="5654934" cy="152400"/>
          </a:xfrm>
        </p:grpSpPr>
        <p:sp>
          <p:nvSpPr>
            <p:cNvPr id="12" name="Freeform 12"/>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FFFFFF"/>
                  </a:solidFill>
                  <a:latin typeface="Noto Sans Bold"/>
                </a:rPr>
                <a:t>ТЕХНИКА: ДВОЕН ЗАПИС</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538156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ДВОЕН ЗАПИС</a:t>
            </a:r>
          </a:p>
        </p:txBody>
      </p:sp>
      <p:sp>
        <p:nvSpPr>
          <p:cNvPr id="5" name="TextBox 5"/>
          <p:cNvSpPr txBox="1"/>
          <p:nvPr/>
        </p:nvSpPr>
        <p:spPr>
          <a:xfrm>
            <a:off x="332813" y="2862516"/>
            <a:ext cx="17426141" cy="7569184"/>
          </a:xfrm>
          <a:prstGeom prst="rect">
            <a:avLst/>
          </a:prstGeom>
        </p:spPr>
        <p:txBody>
          <a:bodyPr lIns="0" tIns="0" rIns="0" bIns="0" rtlCol="0" anchor="t">
            <a:spAutoFit/>
          </a:bodyPr>
          <a:lstStyle/>
          <a:p>
            <a:pPr marL="803289" lvl="1" indent="-401644" algn="just">
              <a:lnSpc>
                <a:spcPts val="5208"/>
              </a:lnSpc>
              <a:buFont typeface="Arial"/>
              <a:buChar char="•"/>
            </a:pPr>
            <a:r>
              <a:rPr lang="en-US" sz="3720">
                <a:solidFill>
                  <a:srgbClr val="000000"/>
                </a:solidFill>
                <a:latin typeface="Arimo"/>
              </a:rPr>
              <a:t> Се состои во извлекување на делови од текстот и давање комантар за истите  и е техника за сфаќање на значењето</a:t>
            </a:r>
          </a:p>
          <a:p>
            <a:pPr marL="803289" lvl="1" indent="-401644" algn="just">
              <a:lnSpc>
                <a:spcPts val="5208"/>
              </a:lnSpc>
              <a:buFont typeface="Arial"/>
              <a:buChar char="•"/>
            </a:pPr>
            <a:r>
              <a:rPr lang="en-US" sz="3720">
                <a:solidFill>
                  <a:srgbClr val="000000"/>
                </a:solidFill>
                <a:latin typeface="Arimo"/>
              </a:rPr>
              <a:t>Учениците имаат табела со две колони - ЦИТАТ и КОМЕНТАР НА ЦИТАТОТ</a:t>
            </a:r>
          </a:p>
          <a:p>
            <a:pPr marL="803289" lvl="1" indent="-401644" algn="just">
              <a:lnSpc>
                <a:spcPts val="5208"/>
              </a:lnSpc>
              <a:buFont typeface="Arial"/>
              <a:buChar char="•"/>
            </a:pPr>
            <a:r>
              <a:rPr lang="en-US" sz="3720">
                <a:solidFill>
                  <a:srgbClr val="000000"/>
                </a:solidFill>
                <a:latin typeface="Arimo"/>
              </a:rPr>
              <a:t>На левата страна се запишува делот од текстот кој најмногу им оставил впечаток, ги збунил, со што не се согласуваат во текстот, што им побудува некакви прашања и сл. во зависност од целта на часот- содржината која се обработува </a:t>
            </a:r>
          </a:p>
          <a:p>
            <a:pPr marL="803289" lvl="1" indent="-401644" algn="just">
              <a:lnSpc>
                <a:spcPts val="5208"/>
              </a:lnSpc>
              <a:buFont typeface="Arial"/>
              <a:buChar char="•"/>
            </a:pPr>
            <a:r>
              <a:rPr lang="en-US" sz="3720">
                <a:solidFill>
                  <a:srgbClr val="000000"/>
                </a:solidFill>
                <a:latin typeface="Arimo"/>
              </a:rPr>
              <a:t>На десната страна ученикот пишува коментар за текстот – Што го нацело да го запише цитатот? На што ги навел текстот да размислуваат?</a:t>
            </a:r>
          </a:p>
          <a:p>
            <a:pPr algn="just">
              <a:lnSpc>
                <a:spcPts val="5208"/>
              </a:lnSpc>
            </a:pPr>
            <a:r>
              <a:rPr lang="en-US" sz="3720">
                <a:solidFill>
                  <a:srgbClr val="000000"/>
                </a:solidFill>
                <a:latin typeface="Arimo"/>
              </a:rPr>
              <a:t>       Кое прашање го имаат во врска со цитатот?</a:t>
            </a: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5923010" y="8742962"/>
            <a:ext cx="3417767" cy="3377477"/>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10096072"/>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ДВОЕН ЗАПИС</a:t>
            </a:r>
          </a:p>
        </p:txBody>
      </p:sp>
      <p:sp>
        <p:nvSpPr>
          <p:cNvPr id="5" name="TextBox 5"/>
          <p:cNvSpPr txBox="1"/>
          <p:nvPr/>
        </p:nvSpPr>
        <p:spPr>
          <a:xfrm>
            <a:off x="332813" y="2872041"/>
            <a:ext cx="17426141" cy="6342563"/>
          </a:xfrm>
          <a:prstGeom prst="rect">
            <a:avLst/>
          </a:prstGeom>
        </p:spPr>
        <p:txBody>
          <a:bodyPr lIns="0" tIns="0" rIns="0" bIns="0" rtlCol="0" anchor="t">
            <a:spAutoFit/>
          </a:bodyPr>
          <a:lstStyle/>
          <a:p>
            <a:pPr algn="just">
              <a:lnSpc>
                <a:spcPts val="6048"/>
              </a:lnSpc>
            </a:pPr>
            <a:r>
              <a:rPr lang="en-US" sz="4320">
                <a:solidFill>
                  <a:srgbClr val="000000"/>
                </a:solidFill>
                <a:latin typeface="Arimo Bold"/>
              </a:rPr>
              <a:t>Активности:</a:t>
            </a:r>
          </a:p>
          <a:p>
            <a:pPr marL="803289" lvl="1" indent="-401644" algn="just">
              <a:lnSpc>
                <a:spcPts val="5208"/>
              </a:lnSpc>
              <a:buFont typeface="Arial"/>
              <a:buChar char="•"/>
            </a:pPr>
            <a:r>
              <a:rPr lang="en-US" sz="3720">
                <a:solidFill>
                  <a:srgbClr val="000000"/>
                </a:solidFill>
                <a:latin typeface="Arimo"/>
              </a:rPr>
              <a:t>Се чита текстот и се издвојуваат значајните делови во левата колона</a:t>
            </a:r>
          </a:p>
          <a:p>
            <a:pPr marL="803289" lvl="1" indent="-401644" algn="just">
              <a:lnSpc>
                <a:spcPts val="5208"/>
              </a:lnSpc>
              <a:buFont typeface="Arial"/>
              <a:buChar char="•"/>
            </a:pPr>
            <a:r>
              <a:rPr lang="en-US" sz="3720">
                <a:solidFill>
                  <a:srgbClr val="000000"/>
                </a:solidFill>
                <a:latin typeface="Arimo"/>
              </a:rPr>
              <a:t>Се наведуваат коментари во десната колона</a:t>
            </a:r>
          </a:p>
          <a:p>
            <a:pPr marL="803289" lvl="1" indent="-401644" algn="just">
              <a:lnSpc>
                <a:spcPts val="5208"/>
              </a:lnSpc>
              <a:buFont typeface="Arial"/>
              <a:buChar char="•"/>
            </a:pPr>
            <a:r>
              <a:rPr lang="en-US" sz="3720">
                <a:solidFill>
                  <a:srgbClr val="000000"/>
                </a:solidFill>
                <a:latin typeface="Arimo"/>
              </a:rPr>
              <a:t>По ислушувањето на коментарот се поставува прашање – Зошто токму тој дел од текстот ти привлече внимание? Што помисли?</a:t>
            </a:r>
          </a:p>
          <a:p>
            <a:pPr marL="803289" lvl="1" indent="-401644" algn="just">
              <a:lnSpc>
                <a:spcPts val="5208"/>
              </a:lnSpc>
              <a:buFont typeface="Arial"/>
              <a:buChar char="•"/>
            </a:pPr>
            <a:r>
              <a:rPr lang="en-US" sz="3720">
                <a:solidFill>
                  <a:srgbClr val="000000"/>
                </a:solidFill>
                <a:latin typeface="Arimo"/>
              </a:rPr>
              <a:t>Постапката се повторува и со други делови од текстот интересни за учениците</a:t>
            </a:r>
          </a:p>
          <a:p>
            <a:pPr marL="803289" lvl="1" indent="-401644" algn="just">
              <a:lnSpc>
                <a:spcPts val="5208"/>
              </a:lnSpc>
              <a:buFont typeface="Arial"/>
              <a:buChar char="•"/>
            </a:pPr>
            <a:r>
              <a:rPr lang="en-US" sz="3720">
                <a:solidFill>
                  <a:srgbClr val="000000"/>
                </a:solidFill>
                <a:latin typeface="Arimo"/>
              </a:rPr>
              <a:t>Натавникот поставува прашања во врска со значењето, за дадените коментари и за умешноста на авторот</a:t>
            </a:r>
          </a:p>
          <a:p>
            <a:pPr marL="371500" lvl="1" indent="-185750">
              <a:lnSpc>
                <a:spcPts val="2408"/>
              </a:lnSpc>
              <a:buFont typeface="Arial"/>
              <a:buChar char="•"/>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46074" y="8247164"/>
            <a:ext cx="3741926" cy="3697815"/>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10096072"/>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1830996" y="3010775"/>
            <a:ext cx="16299408" cy="1809703"/>
            <a:chOff x="-1659084" y="456179"/>
            <a:chExt cx="21732544" cy="2412937"/>
          </a:xfrm>
        </p:grpSpPr>
        <p:sp>
          <p:nvSpPr>
            <p:cNvPr id="6" name="TextBox 6"/>
            <p:cNvSpPr txBox="1"/>
            <p:nvPr/>
          </p:nvSpPr>
          <p:spPr>
            <a:xfrm>
              <a:off x="0" y="2214133"/>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1659084" y="456179"/>
              <a:ext cx="21732544" cy="1996957"/>
            </a:xfrm>
            <a:prstGeom prst="rect">
              <a:avLst/>
            </a:prstGeom>
          </p:spPr>
          <p:txBody>
            <a:bodyPr wrap="square" lIns="0" tIns="0" rIns="0" bIns="0" rtlCol="0" anchor="t">
              <a:spAutoFit/>
            </a:bodyPr>
            <a:lstStyle/>
            <a:p>
              <a:pPr>
                <a:lnSpc>
                  <a:spcPts val="13300"/>
                </a:lnSpc>
                <a:spcBef>
                  <a:spcPct val="0"/>
                </a:spcBef>
              </a:pPr>
              <a:r>
                <a:rPr lang="ru-RU" sz="6600" dirty="0">
                  <a:solidFill>
                    <a:srgbClr val="84E1A1"/>
                  </a:solidFill>
                  <a:latin typeface="Noto Sans Bold"/>
                </a:rPr>
                <a:t>ТЕХНИКА: ПАУЗА ЗА РАЗЈАСНУВАЊЕ</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7821942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46074" y="7600553"/>
            <a:ext cx="3741926" cy="3697815"/>
          </a:xfrm>
          <a:prstGeom prst="rect">
            <a:avLst/>
          </a:prstGeom>
        </p:spPr>
      </p:pic>
      <p:grpSp>
        <p:nvGrpSpPr>
          <p:cNvPr id="5" name="Group 5"/>
          <p:cNvGrpSpPr/>
          <p:nvPr/>
        </p:nvGrpSpPr>
        <p:grpSpPr>
          <a:xfrm rot="-10800000">
            <a:off x="15923010" y="764000"/>
            <a:ext cx="2364990" cy="188320"/>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7" name="Group 7"/>
          <p:cNvGrpSpPr/>
          <p:nvPr/>
        </p:nvGrpSpPr>
        <p:grpSpPr>
          <a:xfrm rot="-10800000">
            <a:off x="5650105" y="10096072"/>
            <a:ext cx="6987790" cy="188320"/>
            <a:chOff x="0" y="0"/>
            <a:chExt cx="5654934" cy="152400"/>
          </a:xfrm>
        </p:grpSpPr>
        <p:sp>
          <p:nvSpPr>
            <p:cNvPr id="8" name="Freeform 8"/>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9" name="Picture 9"/>
          <p:cNvPicPr>
            <a:picLocks noChangeAspect="1"/>
          </p:cNvPicPr>
          <p:nvPr/>
        </p:nvPicPr>
        <p:blipFill>
          <a:blip r:embed="rId5"/>
          <a:srcRect/>
          <a:stretch>
            <a:fillRect/>
          </a:stretch>
        </p:blipFill>
        <p:spPr>
          <a:xfrm>
            <a:off x="1479745" y="3395916"/>
            <a:ext cx="15328509" cy="6479779"/>
          </a:xfrm>
          <a:prstGeom prst="rect">
            <a:avLst/>
          </a:prstGeom>
        </p:spPr>
      </p:pic>
      <p:sp>
        <p:nvSpPr>
          <p:cNvPr id="10" name="TextBox 10"/>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ДВОЕН ЗАПИС</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ЛЕПЕЗА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535775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ЛЕПЕЗА</a:t>
            </a:r>
          </a:p>
        </p:txBody>
      </p:sp>
      <p:sp>
        <p:nvSpPr>
          <p:cNvPr id="5" name="TextBox 5"/>
          <p:cNvSpPr txBox="1"/>
          <p:nvPr/>
        </p:nvSpPr>
        <p:spPr>
          <a:xfrm>
            <a:off x="430929" y="3695001"/>
            <a:ext cx="17426141" cy="5028245"/>
          </a:xfrm>
          <a:prstGeom prst="rect">
            <a:avLst/>
          </a:prstGeom>
        </p:spPr>
        <p:txBody>
          <a:bodyPr lIns="0" tIns="0" rIns="0" bIns="0" rtlCol="0" anchor="t">
            <a:spAutoFit/>
          </a:bodyPr>
          <a:lstStyle/>
          <a:p>
            <a:pPr algn="just">
              <a:lnSpc>
                <a:spcPts val="6048"/>
              </a:lnSpc>
            </a:pPr>
            <a:r>
              <a:rPr lang="en-US" sz="4320">
                <a:solidFill>
                  <a:srgbClr val="000000"/>
                </a:solidFill>
                <a:latin typeface="Arimo Bold"/>
              </a:rPr>
              <a:t>Активности:</a:t>
            </a:r>
          </a:p>
          <a:p>
            <a:pPr marL="803289" lvl="1" indent="-401644" algn="just">
              <a:lnSpc>
                <a:spcPts val="5208"/>
              </a:lnSpc>
              <a:buFont typeface="Arial"/>
              <a:buChar char="•"/>
            </a:pPr>
            <a:r>
              <a:rPr lang="en-US" sz="3720">
                <a:solidFill>
                  <a:srgbClr val="000000"/>
                </a:solidFill>
                <a:latin typeface="Arimo"/>
              </a:rPr>
              <a:t>Учениците се делат во три групи</a:t>
            </a:r>
          </a:p>
          <a:p>
            <a:pPr marL="803289" lvl="1" indent="-401644" algn="just">
              <a:lnSpc>
                <a:spcPts val="5208"/>
              </a:lnSpc>
              <a:buFont typeface="Arial"/>
              <a:buChar char="•"/>
            </a:pPr>
            <a:r>
              <a:rPr lang="en-US" sz="3720">
                <a:solidFill>
                  <a:srgbClr val="000000"/>
                </a:solidFill>
                <a:latin typeface="Arimo"/>
              </a:rPr>
              <a:t>Секоја група добива лист превиткан на три дела каде што секој дел треба да претставува целина на недовршен дел од некоја целина, слика</a:t>
            </a:r>
          </a:p>
          <a:p>
            <a:pPr marL="803289" lvl="1" indent="-401644" algn="just">
              <a:lnSpc>
                <a:spcPts val="5208"/>
              </a:lnSpc>
              <a:buFont typeface="Arial"/>
              <a:buChar char="•"/>
            </a:pPr>
            <a:r>
              <a:rPr lang="en-US" sz="3720">
                <a:solidFill>
                  <a:srgbClr val="000000"/>
                </a:solidFill>
                <a:latin typeface="Arimo"/>
              </a:rPr>
              <a:t>Секоја група работи на еден дел од листот-текстот</a:t>
            </a:r>
          </a:p>
          <a:p>
            <a:pPr marL="803289" lvl="1" indent="-401644" algn="just">
              <a:lnSpc>
                <a:spcPts val="5208"/>
              </a:lnSpc>
              <a:buFont typeface="Arial"/>
              <a:buChar char="•"/>
            </a:pPr>
            <a:r>
              <a:rPr lang="en-US" sz="3720">
                <a:solidFill>
                  <a:srgbClr val="000000"/>
                </a:solidFill>
                <a:latin typeface="Arimo"/>
              </a:rPr>
              <a:t>Откако сите групи ќе завршат за секој лист се прави приказна,за потоа сите приказни да се поврзат и да се заврши со една приказна</a:t>
            </a:r>
          </a:p>
          <a:p>
            <a:pPr>
              <a:lnSpc>
                <a:spcPts val="2408"/>
              </a:lnSpc>
            </a:pPr>
            <a:endParaRPr lang="en-US" sz="37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46074" y="8247164"/>
            <a:ext cx="3741926" cy="3697815"/>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10096072"/>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ВРТЕЛЕШКА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8089995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ВРТЕЛЕШКА</a:t>
            </a:r>
          </a:p>
        </p:txBody>
      </p:sp>
      <p:sp>
        <p:nvSpPr>
          <p:cNvPr id="5" name="TextBox 5"/>
          <p:cNvSpPr txBox="1"/>
          <p:nvPr/>
        </p:nvSpPr>
        <p:spPr>
          <a:xfrm>
            <a:off x="430929" y="3695001"/>
            <a:ext cx="17426141" cy="5657292"/>
          </a:xfrm>
          <a:prstGeom prst="rect">
            <a:avLst/>
          </a:prstGeom>
        </p:spPr>
        <p:txBody>
          <a:bodyPr lIns="0" tIns="0" rIns="0" bIns="0" rtlCol="0" anchor="t">
            <a:spAutoFit/>
          </a:bodyPr>
          <a:lstStyle/>
          <a:p>
            <a:pPr algn="just">
              <a:lnSpc>
                <a:spcPts val="6048"/>
              </a:lnSpc>
            </a:pPr>
            <a:r>
              <a:rPr lang="en-US" sz="4320">
                <a:solidFill>
                  <a:srgbClr val="000000"/>
                </a:solidFill>
                <a:latin typeface="Arimo Bold"/>
              </a:rPr>
              <a:t>Активности:</a:t>
            </a:r>
          </a:p>
          <a:p>
            <a:pPr marL="932826" lvl="1" indent="-466413" algn="just">
              <a:lnSpc>
                <a:spcPts val="6048"/>
              </a:lnSpc>
              <a:buFont typeface="Arial"/>
              <a:buChar char="•"/>
            </a:pPr>
            <a:r>
              <a:rPr lang="en-US" sz="4320">
                <a:solidFill>
                  <a:srgbClr val="000000"/>
                </a:solidFill>
                <a:latin typeface="Arimo"/>
              </a:rPr>
              <a:t>Претставува постапка за ротирање на групи од кои се бара резимирање на претходно прочитан текст и давање свој коментар или став</a:t>
            </a:r>
          </a:p>
          <a:p>
            <a:pPr marL="932826" lvl="1" indent="-466413" algn="just">
              <a:lnSpc>
                <a:spcPts val="6048"/>
              </a:lnSpc>
              <a:buFont typeface="Arial"/>
              <a:buChar char="•"/>
            </a:pPr>
            <a:r>
              <a:rPr lang="en-US" sz="4320">
                <a:solidFill>
                  <a:srgbClr val="000000"/>
                </a:solidFill>
                <a:latin typeface="Arimo"/>
              </a:rPr>
              <a:t>Класот се дели во групи од по 4-5 ученици</a:t>
            </a:r>
          </a:p>
          <a:p>
            <a:pPr marL="932826" lvl="1" indent="-466413" algn="just">
              <a:lnSpc>
                <a:spcPts val="6048"/>
              </a:lnSpc>
              <a:buFont typeface="Arial"/>
              <a:buChar char="•"/>
            </a:pPr>
            <a:r>
              <a:rPr lang="en-US" sz="4320">
                <a:solidFill>
                  <a:srgbClr val="000000"/>
                </a:solidFill>
                <a:latin typeface="Arimo"/>
              </a:rPr>
              <a:t>Клупите се редат во круг, во форма на П или во линија</a:t>
            </a:r>
          </a:p>
          <a:p>
            <a:pPr algn="just">
              <a:lnSpc>
                <a:spcPts val="6048"/>
              </a:lnSpc>
            </a:pPr>
            <a:endParaRPr lang="en-US" sz="4320">
              <a:solidFill>
                <a:srgbClr val="000000"/>
              </a:solidFill>
              <a:latin typeface="Arimo"/>
            </a:endParaRPr>
          </a:p>
          <a:p>
            <a:pPr marL="371500" lvl="1" indent="-185750">
              <a:lnSpc>
                <a:spcPts val="2408"/>
              </a:lnSpc>
              <a:buFont typeface="Arial"/>
              <a:buChar char="•"/>
            </a:pPr>
            <a:endParaRPr lang="en-US" sz="43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546074" y="8247164"/>
            <a:ext cx="3741926" cy="3697815"/>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10096072"/>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ВРТЕЛЕШКА</a:t>
            </a:r>
          </a:p>
        </p:txBody>
      </p:sp>
      <p:sp>
        <p:nvSpPr>
          <p:cNvPr id="5" name="TextBox 5"/>
          <p:cNvSpPr txBox="1"/>
          <p:nvPr/>
        </p:nvSpPr>
        <p:spPr>
          <a:xfrm>
            <a:off x="430929" y="3695001"/>
            <a:ext cx="17426141" cy="7181292"/>
          </a:xfrm>
          <a:prstGeom prst="rect">
            <a:avLst/>
          </a:prstGeom>
        </p:spPr>
        <p:txBody>
          <a:bodyPr lIns="0" tIns="0" rIns="0" bIns="0" rtlCol="0" anchor="t">
            <a:spAutoFit/>
          </a:bodyPr>
          <a:lstStyle/>
          <a:p>
            <a:pPr algn="just">
              <a:lnSpc>
                <a:spcPts val="6048"/>
              </a:lnSpc>
            </a:pPr>
            <a:r>
              <a:rPr lang="en-US" sz="4320">
                <a:solidFill>
                  <a:srgbClr val="000000"/>
                </a:solidFill>
                <a:latin typeface="Arimo"/>
              </a:rPr>
              <a:t>•Секоја група добива различна теза, која треба да поттикне дискусија</a:t>
            </a:r>
          </a:p>
          <a:p>
            <a:pPr algn="just">
              <a:lnSpc>
                <a:spcPts val="6048"/>
              </a:lnSpc>
            </a:pPr>
            <a:r>
              <a:rPr lang="en-US" sz="4320">
                <a:solidFill>
                  <a:srgbClr val="000000"/>
                </a:solidFill>
                <a:latin typeface="Arimo"/>
              </a:rPr>
              <a:t>•Секоја група избира по еден претставник кој ќе ја води дискусијата</a:t>
            </a:r>
          </a:p>
          <a:p>
            <a:pPr algn="just">
              <a:lnSpc>
                <a:spcPts val="6048"/>
              </a:lnSpc>
            </a:pPr>
            <a:r>
              <a:rPr lang="en-US" sz="4320">
                <a:solidFill>
                  <a:srgbClr val="000000"/>
                </a:solidFill>
                <a:latin typeface="Arimo"/>
              </a:rPr>
              <a:t>•На знак од наставникот групите ротираат во насока на стрелки на часовник, освен тој што ќе дискутира</a:t>
            </a:r>
          </a:p>
          <a:p>
            <a:pPr algn="just">
              <a:lnSpc>
                <a:spcPts val="6048"/>
              </a:lnSpc>
            </a:pPr>
            <a:r>
              <a:rPr lang="en-US" sz="4320">
                <a:solidFill>
                  <a:srgbClr val="000000"/>
                </a:solidFill>
                <a:latin typeface="Arimo"/>
              </a:rPr>
              <a:t>•Групите ротираат се додека не се вратат на своето место</a:t>
            </a:r>
          </a:p>
          <a:p>
            <a:pPr algn="just">
              <a:lnSpc>
                <a:spcPts val="6048"/>
              </a:lnSpc>
            </a:pPr>
            <a:r>
              <a:rPr lang="en-US" sz="4320">
                <a:solidFill>
                  <a:srgbClr val="000000"/>
                </a:solidFill>
                <a:latin typeface="Arimo"/>
              </a:rPr>
              <a:t>•На крај секоја група од листот хартија одбира еден коментар</a:t>
            </a:r>
          </a:p>
          <a:p>
            <a:pPr algn="just">
              <a:lnSpc>
                <a:spcPts val="6048"/>
              </a:lnSpc>
            </a:pPr>
            <a:endParaRPr lang="en-US" sz="4320">
              <a:solidFill>
                <a:srgbClr val="000000"/>
              </a:solidFill>
              <a:latin typeface="Arimo"/>
            </a:endParaRPr>
          </a:p>
          <a:p>
            <a:pPr algn="just">
              <a:lnSpc>
                <a:spcPts val="6048"/>
              </a:lnSpc>
            </a:pPr>
            <a:endParaRPr lang="en-US" sz="4320">
              <a:solidFill>
                <a:srgbClr val="000000"/>
              </a:solidFill>
              <a:latin typeface="Arimo"/>
            </a:endParaRPr>
          </a:p>
          <a:p>
            <a:pPr marL="371500" lvl="1" indent="-185750">
              <a:lnSpc>
                <a:spcPts val="2408"/>
              </a:lnSpc>
              <a:buFont typeface="Arial"/>
              <a:buChar char="•"/>
            </a:pPr>
            <a:endParaRPr lang="en-US" sz="43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3471754" y="9258300"/>
            <a:ext cx="4816246" cy="4759470"/>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10096072"/>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ТАБЕЛА НА ПОИМИ</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0753559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sp>
        <p:nvSpPr>
          <p:cNvPr id="4" name="TextBox 4"/>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dirty="0">
                <a:solidFill>
                  <a:srgbClr val="FFFFFF"/>
                </a:solidFill>
                <a:latin typeface="Noto Sans Bold"/>
              </a:rPr>
              <a:t>ТЕХНИКА:  ТАБЕЛА НА ПОИМИ</a:t>
            </a:r>
          </a:p>
        </p:txBody>
      </p:sp>
      <p:sp>
        <p:nvSpPr>
          <p:cNvPr id="5" name="TextBox 5"/>
          <p:cNvSpPr txBox="1"/>
          <p:nvPr/>
        </p:nvSpPr>
        <p:spPr>
          <a:xfrm>
            <a:off x="783627" y="3695001"/>
            <a:ext cx="16475673" cy="7181292"/>
          </a:xfrm>
          <a:prstGeom prst="rect">
            <a:avLst/>
          </a:prstGeom>
        </p:spPr>
        <p:txBody>
          <a:bodyPr lIns="0" tIns="0" rIns="0" bIns="0" rtlCol="0" anchor="t">
            <a:spAutoFit/>
          </a:bodyPr>
          <a:lstStyle/>
          <a:p>
            <a:pPr marL="932826" lvl="1" indent="-466413" algn="just">
              <a:lnSpc>
                <a:spcPts val="6048"/>
              </a:lnSpc>
              <a:buFont typeface="Arial"/>
              <a:buChar char="•"/>
            </a:pPr>
            <a:r>
              <a:rPr lang="en-US" sz="4320">
                <a:solidFill>
                  <a:srgbClr val="000000"/>
                </a:solidFill>
                <a:latin typeface="Arimo"/>
              </a:rPr>
              <a:t>Претставува уште еден начин за организирање на информациите пред да се започне со пишување</a:t>
            </a:r>
          </a:p>
          <a:p>
            <a:pPr marL="932826" lvl="1" indent="-466413" algn="just">
              <a:lnSpc>
                <a:spcPts val="6048"/>
              </a:lnSpc>
              <a:buFont typeface="Arial"/>
              <a:buChar char="•"/>
            </a:pPr>
            <a:r>
              <a:rPr lang="en-US" sz="4320">
                <a:solidFill>
                  <a:srgbClr val="000000"/>
                </a:solidFill>
                <a:latin typeface="Arimo"/>
              </a:rPr>
              <a:t>Се користи за споредување на неколку содржини во однос на заеднички карактеристики</a:t>
            </a:r>
          </a:p>
          <a:p>
            <a:pPr marL="932826" lvl="1" indent="-466413" algn="just">
              <a:lnSpc>
                <a:spcPts val="6048"/>
              </a:lnSpc>
              <a:buFont typeface="Arial"/>
              <a:buChar char="•"/>
            </a:pPr>
            <a:r>
              <a:rPr lang="en-US" sz="4320">
                <a:solidFill>
                  <a:srgbClr val="000000"/>
                </a:solidFill>
                <a:latin typeface="Arimo"/>
              </a:rPr>
              <a:t>Табелата се изработува така што во редовите се вметнуваат поимите што се споредуваат, а во колоните се вметнуваат карактеристиките според кои се споредуваат поимите</a:t>
            </a:r>
          </a:p>
          <a:p>
            <a:pPr algn="just">
              <a:lnSpc>
                <a:spcPts val="6048"/>
              </a:lnSpc>
            </a:pPr>
            <a:endParaRPr lang="en-US" sz="4320">
              <a:solidFill>
                <a:srgbClr val="000000"/>
              </a:solidFill>
              <a:latin typeface="Arimo"/>
            </a:endParaRPr>
          </a:p>
          <a:p>
            <a:pPr marL="371500" lvl="1" indent="-185750">
              <a:lnSpc>
                <a:spcPts val="2408"/>
              </a:lnSpc>
              <a:buFont typeface="Arial"/>
              <a:buChar char="•"/>
            </a:pPr>
            <a:endParaRPr lang="en-US" sz="4320">
              <a:solidFill>
                <a:srgbClr val="000000"/>
              </a:solidFill>
              <a:latin typeface="Arimo"/>
            </a:endParaRPr>
          </a:p>
        </p:txBody>
      </p:sp>
      <p:pic>
        <p:nvPicPr>
          <p:cNvPr id="6" name="Picture 6"/>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3471754" y="9258300"/>
            <a:ext cx="4816246" cy="4759470"/>
          </a:xfrm>
          <a:prstGeom prst="rect">
            <a:avLst/>
          </a:prstGeom>
        </p:spPr>
      </p:pic>
      <p:grpSp>
        <p:nvGrpSpPr>
          <p:cNvPr id="7" name="Group 7"/>
          <p:cNvGrpSpPr/>
          <p:nvPr/>
        </p:nvGrpSpPr>
        <p:grpSpPr>
          <a:xfrm rot="-10800000">
            <a:off x="15923010" y="764000"/>
            <a:ext cx="2364990" cy="188320"/>
            <a:chOff x="0" y="0"/>
            <a:chExt cx="1913890" cy="152400"/>
          </a:xfrm>
        </p:grpSpPr>
        <p:sp>
          <p:nvSpPr>
            <p:cNvPr id="8" name="Freeform 8"/>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grpSp>
        <p:nvGrpSpPr>
          <p:cNvPr id="9" name="Group 9"/>
          <p:cNvGrpSpPr/>
          <p:nvPr/>
        </p:nvGrpSpPr>
        <p:grpSpPr>
          <a:xfrm rot="-10800000">
            <a:off x="5650105" y="986094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18288000" cy="1862391"/>
          </a:xfrm>
          <a:prstGeom prst="rect">
            <a:avLst/>
          </a:prstGeom>
          <a:solidFill>
            <a:srgbClr val="0D39D6"/>
          </a:solidFill>
        </p:spPr>
      </p:sp>
      <p:pic>
        <p:nvPicPr>
          <p:cNvPr id="3" name="Picture 3"/>
          <p:cNvPicPr>
            <a:picLocks noChangeAspect="1"/>
          </p:cNvPicPr>
          <p:nvPr/>
        </p:nvPicPr>
        <p:blipFill>
          <a:blip r:embed="rId2">
            <a:alphaModFix amt="18000"/>
          </a:blip>
          <a:srcRect t="33649" r="140" b="51115"/>
          <a:stretch>
            <a:fillRect/>
          </a:stretch>
        </p:blipFill>
        <p:spPr>
          <a:xfrm>
            <a:off x="0" y="1028700"/>
            <a:ext cx="18288000" cy="1862391"/>
          </a:xfrm>
          <a:prstGeom prst="rect">
            <a:avLst/>
          </a:prstGeom>
        </p:spPr>
      </p:pic>
      <p:pic>
        <p:nvPicPr>
          <p:cNvPr id="4" name="Picture 4"/>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14998134" y="3395916"/>
            <a:ext cx="7529708" cy="7440945"/>
          </a:xfrm>
          <a:prstGeom prst="rect">
            <a:avLst/>
          </a:prstGeom>
        </p:spPr>
      </p:pic>
      <p:grpSp>
        <p:nvGrpSpPr>
          <p:cNvPr id="5" name="Group 5"/>
          <p:cNvGrpSpPr/>
          <p:nvPr/>
        </p:nvGrpSpPr>
        <p:grpSpPr>
          <a:xfrm rot="-10800000">
            <a:off x="15923010" y="764000"/>
            <a:ext cx="2364990" cy="188320"/>
            <a:chOff x="0" y="0"/>
            <a:chExt cx="1913890" cy="152400"/>
          </a:xfrm>
        </p:grpSpPr>
        <p:sp>
          <p:nvSpPr>
            <p:cNvPr id="6" name="Freeform 6"/>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7" name="Picture 7"/>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73501" t="74821"/>
          <a:stretch>
            <a:fillRect/>
          </a:stretch>
        </p:blipFill>
        <p:spPr>
          <a:xfrm rot="-10800000">
            <a:off x="-5188334" y="3260152"/>
            <a:ext cx="7529708" cy="7440945"/>
          </a:xfrm>
          <a:prstGeom prst="rect">
            <a:avLst/>
          </a:prstGeom>
        </p:spPr>
      </p:pic>
      <p:grpSp>
        <p:nvGrpSpPr>
          <p:cNvPr id="8" name="Group 8"/>
          <p:cNvGrpSpPr/>
          <p:nvPr/>
        </p:nvGrpSpPr>
        <p:grpSpPr>
          <a:xfrm rot="-10800000">
            <a:off x="0" y="10098680"/>
            <a:ext cx="6987790" cy="188320"/>
            <a:chOff x="0" y="0"/>
            <a:chExt cx="5654934" cy="152400"/>
          </a:xfrm>
        </p:grpSpPr>
        <p:sp>
          <p:nvSpPr>
            <p:cNvPr id="9" name="Freeform 9"/>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0" name="Picture 10"/>
          <p:cNvPicPr>
            <a:picLocks noChangeAspect="1"/>
          </p:cNvPicPr>
          <p:nvPr/>
        </p:nvPicPr>
        <p:blipFill>
          <a:blip r:embed="rId5"/>
          <a:srcRect/>
          <a:stretch>
            <a:fillRect/>
          </a:stretch>
        </p:blipFill>
        <p:spPr>
          <a:xfrm>
            <a:off x="1746947" y="3260152"/>
            <a:ext cx="14794105" cy="6838527"/>
          </a:xfrm>
          <a:prstGeom prst="rect">
            <a:avLst/>
          </a:prstGeom>
        </p:spPr>
      </p:pic>
      <p:sp>
        <p:nvSpPr>
          <p:cNvPr id="11" name="TextBox 11"/>
          <p:cNvSpPr txBox="1"/>
          <p:nvPr/>
        </p:nvSpPr>
        <p:spPr>
          <a:xfrm>
            <a:off x="332813" y="1329976"/>
            <a:ext cx="17622374" cy="1136014"/>
          </a:xfrm>
          <a:prstGeom prst="rect">
            <a:avLst/>
          </a:prstGeom>
        </p:spPr>
        <p:txBody>
          <a:bodyPr lIns="0" tIns="0" rIns="0" bIns="0" rtlCol="0" anchor="t">
            <a:spAutoFit/>
          </a:bodyPr>
          <a:lstStyle/>
          <a:p>
            <a:pPr algn="ctr">
              <a:lnSpc>
                <a:spcPts val="9306"/>
              </a:lnSpc>
              <a:spcBef>
                <a:spcPct val="0"/>
              </a:spcBef>
            </a:pPr>
            <a:r>
              <a:rPr lang="en-US" sz="6647">
                <a:solidFill>
                  <a:srgbClr val="FFFFFF"/>
                </a:solidFill>
                <a:latin typeface="Noto Sans Bold"/>
              </a:rPr>
              <a:t>ТЕХНИКА:  ТАБЕЛА НА ПОИМИ</a:t>
            </a:r>
          </a:p>
        </p:txBody>
      </p:sp>
      <p:grpSp>
        <p:nvGrpSpPr>
          <p:cNvPr id="12" name="Group 12"/>
          <p:cNvGrpSpPr/>
          <p:nvPr/>
        </p:nvGrpSpPr>
        <p:grpSpPr>
          <a:xfrm rot="-10800000">
            <a:off x="6987790" y="10098680"/>
            <a:ext cx="6987790" cy="188320"/>
            <a:chOff x="0" y="0"/>
            <a:chExt cx="5654934" cy="152400"/>
          </a:xfrm>
        </p:grpSpPr>
        <p:sp>
          <p:nvSpPr>
            <p:cNvPr id="13" name="Freeform 13"/>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grpSp>
        <p:nvGrpSpPr>
          <p:cNvPr id="14" name="Group 14"/>
          <p:cNvGrpSpPr/>
          <p:nvPr/>
        </p:nvGrpSpPr>
        <p:grpSpPr>
          <a:xfrm rot="-10800000">
            <a:off x="12085320" y="10098680"/>
            <a:ext cx="6987790" cy="188320"/>
            <a:chOff x="0" y="0"/>
            <a:chExt cx="5654934" cy="152400"/>
          </a:xfrm>
        </p:grpSpPr>
        <p:sp>
          <p:nvSpPr>
            <p:cNvPr id="15" name="Freeform 15"/>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D39D6"/>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23010" y="764000"/>
            <a:ext cx="2364990" cy="188320"/>
            <a:chOff x="0" y="0"/>
            <a:chExt cx="1913890" cy="152400"/>
          </a:xfrm>
        </p:grpSpPr>
        <p:sp>
          <p:nvSpPr>
            <p:cNvPr id="3" name="Freeform 3"/>
            <p:cNvSpPr/>
            <p:nvPr/>
          </p:nvSpPr>
          <p:spPr>
            <a:xfrm>
              <a:off x="0" y="0"/>
              <a:ext cx="1913890" cy="152400"/>
            </a:xfrm>
            <a:custGeom>
              <a:avLst/>
              <a:gdLst/>
              <a:ahLst/>
              <a:cxnLst/>
              <a:rect l="l" t="t" r="r" b="b"/>
              <a:pathLst>
                <a:path w="1913890" h="152400">
                  <a:moveTo>
                    <a:pt x="0" y="0"/>
                  </a:moveTo>
                  <a:lnTo>
                    <a:pt x="1913890" y="0"/>
                  </a:lnTo>
                  <a:lnTo>
                    <a:pt x="1913890" y="152400"/>
                  </a:lnTo>
                  <a:lnTo>
                    <a:pt x="0" y="152400"/>
                  </a:lnTo>
                  <a:close/>
                </a:path>
              </a:pathLst>
            </a:custGeom>
            <a:solidFill>
              <a:srgbClr val="84E1A1"/>
            </a:solidFill>
          </p:spPr>
        </p:sp>
      </p:grpSp>
      <p:pic>
        <p:nvPicPr>
          <p:cNvPr id="4" name="Picture 4"/>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780528" y="1645490"/>
            <a:ext cx="6726943" cy="6996021"/>
          </a:xfrm>
          <a:prstGeom prst="rect">
            <a:avLst/>
          </a:prstGeom>
        </p:spPr>
      </p:pic>
      <p:grpSp>
        <p:nvGrpSpPr>
          <p:cNvPr id="5" name="Group 5"/>
          <p:cNvGrpSpPr/>
          <p:nvPr/>
        </p:nvGrpSpPr>
        <p:grpSpPr>
          <a:xfrm>
            <a:off x="-990600" y="2411441"/>
            <a:ext cx="18361411" cy="1112997"/>
            <a:chOff x="-6533558" y="2484196"/>
            <a:chExt cx="24481881" cy="1483996"/>
          </a:xfrm>
        </p:grpSpPr>
        <p:sp>
          <p:nvSpPr>
            <p:cNvPr id="6" name="TextBox 6"/>
            <p:cNvSpPr txBox="1"/>
            <p:nvPr/>
          </p:nvSpPr>
          <p:spPr>
            <a:xfrm>
              <a:off x="-6533558" y="2571212"/>
              <a:ext cx="12559083" cy="654983"/>
            </a:xfrm>
            <a:prstGeom prst="rect">
              <a:avLst/>
            </a:prstGeom>
          </p:spPr>
          <p:txBody>
            <a:bodyPr lIns="0" tIns="0" rIns="0" bIns="0" rtlCol="0" anchor="t">
              <a:spAutoFit/>
            </a:bodyPr>
            <a:lstStyle/>
            <a:p>
              <a:pPr>
                <a:lnSpc>
                  <a:spcPts val="4199"/>
                </a:lnSpc>
                <a:spcBef>
                  <a:spcPct val="0"/>
                </a:spcBef>
              </a:pPr>
              <a:endParaRPr/>
            </a:p>
          </p:txBody>
        </p:sp>
        <p:sp>
          <p:nvSpPr>
            <p:cNvPr id="7" name="TextBox 7"/>
            <p:cNvSpPr txBox="1"/>
            <p:nvPr/>
          </p:nvSpPr>
          <p:spPr>
            <a:xfrm>
              <a:off x="-3784221" y="2484196"/>
              <a:ext cx="21732544" cy="1483996"/>
            </a:xfrm>
            <a:prstGeom prst="rect">
              <a:avLst/>
            </a:prstGeom>
          </p:spPr>
          <p:txBody>
            <a:bodyPr wrap="square" lIns="0" tIns="0" rIns="0" bIns="0" rtlCol="0" anchor="t">
              <a:spAutoFit/>
            </a:bodyPr>
            <a:lstStyle/>
            <a:p>
              <a:pPr algn="ctr">
                <a:lnSpc>
                  <a:spcPts val="9306"/>
                </a:lnSpc>
                <a:spcBef>
                  <a:spcPct val="0"/>
                </a:spcBef>
              </a:pPr>
              <a:r>
                <a:rPr lang="en-US" sz="6600" dirty="0">
                  <a:solidFill>
                    <a:srgbClr val="84E1A1"/>
                  </a:solidFill>
                  <a:latin typeface="Noto Sans Bold"/>
                </a:rPr>
                <a:t>ТЕХНИКА: Т - ТАБЕЛА</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7371">
            <a:off x="10463977" y="5419756"/>
            <a:ext cx="3988765" cy="3988765"/>
          </a:xfrm>
          <a:prstGeom prst="rect">
            <a:avLst/>
          </a:prstGeom>
        </p:spPr>
      </p:pic>
      <p:grpSp>
        <p:nvGrpSpPr>
          <p:cNvPr id="9" name="Group 9"/>
          <p:cNvGrpSpPr/>
          <p:nvPr/>
        </p:nvGrpSpPr>
        <p:grpSpPr>
          <a:xfrm rot="-10800000">
            <a:off x="0" y="9258300"/>
            <a:ext cx="6987790" cy="188320"/>
            <a:chOff x="0" y="0"/>
            <a:chExt cx="5654934" cy="152400"/>
          </a:xfrm>
        </p:grpSpPr>
        <p:sp>
          <p:nvSpPr>
            <p:cNvPr id="10" name="Freeform 10"/>
            <p:cNvSpPr/>
            <p:nvPr/>
          </p:nvSpPr>
          <p:spPr>
            <a:xfrm>
              <a:off x="0" y="0"/>
              <a:ext cx="5654934" cy="152400"/>
            </a:xfrm>
            <a:custGeom>
              <a:avLst/>
              <a:gdLst/>
              <a:ahLst/>
              <a:cxnLst/>
              <a:rect l="l" t="t" r="r" b="b"/>
              <a:pathLst>
                <a:path w="5654934" h="152400">
                  <a:moveTo>
                    <a:pt x="0" y="0"/>
                  </a:moveTo>
                  <a:lnTo>
                    <a:pt x="5654934" y="0"/>
                  </a:lnTo>
                  <a:lnTo>
                    <a:pt x="5654934" y="152400"/>
                  </a:lnTo>
                  <a:lnTo>
                    <a:pt x="0" y="152400"/>
                  </a:lnTo>
                  <a:close/>
                </a:path>
              </a:pathLst>
            </a:custGeom>
            <a:solidFill>
              <a:srgbClr val="84E1A1"/>
            </a:solidFill>
          </p:spPr>
        </p:sp>
      </p:grpSp>
      <p:pic>
        <p:nvPicPr>
          <p:cNvPr id="11" name="Picture 11"/>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22472" y="1813172"/>
            <a:ext cx="3045318" cy="942975"/>
          </a:xfrm>
          <a:prstGeom prst="rect">
            <a:avLst/>
          </a:prstGeom>
        </p:spPr>
      </p:pic>
      <p:pic>
        <p:nvPicPr>
          <p:cNvPr id="12" name="Picture 1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874" t="87457"/>
          <a:stretch>
            <a:fillRect/>
          </a:stretch>
        </p:blipFill>
        <p:spPr>
          <a:xfrm rot="5400000">
            <a:off x="15265153" y="7530853"/>
            <a:ext cx="3045318" cy="942975"/>
          </a:xfrm>
          <a:prstGeom prst="rect">
            <a:avLst/>
          </a:prstGeom>
        </p:spPr>
      </p:pic>
    </p:spTree>
    <p:extLst>
      <p:ext uri="{BB962C8B-B14F-4D97-AF65-F5344CB8AC3E}">
        <p14:creationId xmlns:p14="http://schemas.microsoft.com/office/powerpoint/2010/main" val="1756606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5257</Words>
  <Application>Microsoft Office PowerPoint</Application>
  <PresentationFormat>Custom</PresentationFormat>
  <Paragraphs>476</Paragraphs>
  <Slides>115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115</vt:i4>
      </vt:variant>
    </vt:vector>
  </HeadingPairs>
  <TitlesOfParts>
    <vt:vector size="126" baseType="lpstr">
      <vt:lpstr>Calibri</vt:lpstr>
      <vt:lpstr>Open Sans Light</vt:lpstr>
      <vt:lpstr>Arimo</vt:lpstr>
      <vt:lpstr>Noto Sans</vt:lpstr>
      <vt:lpstr>Open Sans Light Bold</vt:lpstr>
      <vt:lpstr>Arimo Bold</vt:lpstr>
      <vt:lpstr>Arial</vt:lpstr>
      <vt:lpstr>Arial</vt:lpstr>
      <vt:lpstr>Noto Sans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Техники на учење=16 техники за учење</dc:title>
  <cp:lastModifiedBy>Лариса Жулина- Митовски</cp:lastModifiedBy>
  <cp:revision>18</cp:revision>
  <dcterms:created xsi:type="dcterms:W3CDTF">2006-08-16T00:00:00Z</dcterms:created>
  <dcterms:modified xsi:type="dcterms:W3CDTF">2022-08-07T20:01:37Z</dcterms:modified>
  <dc:identifier>DAFITZv2Bvo</dc:identifier>
</cp:coreProperties>
</file>